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84"/>
  </p:notesMasterIdLst>
  <p:sldIdLst>
    <p:sldId id="284" r:id="rId2"/>
    <p:sldId id="404" r:id="rId3"/>
    <p:sldId id="405" r:id="rId4"/>
    <p:sldId id="509" r:id="rId5"/>
    <p:sldId id="510" r:id="rId6"/>
    <p:sldId id="511" r:id="rId7"/>
    <p:sldId id="513" r:id="rId8"/>
    <p:sldId id="514" r:id="rId9"/>
    <p:sldId id="515" r:id="rId10"/>
    <p:sldId id="516" r:id="rId11"/>
    <p:sldId id="517" r:id="rId12"/>
    <p:sldId id="559" r:id="rId13"/>
    <p:sldId id="560" r:id="rId14"/>
    <p:sldId id="561" r:id="rId15"/>
    <p:sldId id="562" r:id="rId16"/>
    <p:sldId id="406" r:id="rId17"/>
    <p:sldId id="519" r:id="rId18"/>
    <p:sldId id="520" r:id="rId19"/>
    <p:sldId id="521" r:id="rId20"/>
    <p:sldId id="522" r:id="rId21"/>
    <p:sldId id="523" r:id="rId22"/>
    <p:sldId id="524" r:id="rId23"/>
    <p:sldId id="525" r:id="rId24"/>
    <p:sldId id="526" r:id="rId25"/>
    <p:sldId id="527" r:id="rId26"/>
    <p:sldId id="528" r:id="rId27"/>
    <p:sldId id="529" r:id="rId28"/>
    <p:sldId id="530" r:id="rId29"/>
    <p:sldId id="531" r:id="rId30"/>
    <p:sldId id="532" r:id="rId31"/>
    <p:sldId id="534" r:id="rId32"/>
    <p:sldId id="535" r:id="rId33"/>
    <p:sldId id="536" r:id="rId34"/>
    <p:sldId id="537" r:id="rId35"/>
    <p:sldId id="538" r:id="rId36"/>
    <p:sldId id="539" r:id="rId37"/>
    <p:sldId id="540" r:id="rId38"/>
    <p:sldId id="541" r:id="rId39"/>
    <p:sldId id="542" r:id="rId40"/>
    <p:sldId id="544" r:id="rId41"/>
    <p:sldId id="545" r:id="rId42"/>
    <p:sldId id="546" r:id="rId43"/>
    <p:sldId id="547" r:id="rId44"/>
    <p:sldId id="548" r:id="rId45"/>
    <p:sldId id="549" r:id="rId46"/>
    <p:sldId id="550" r:id="rId47"/>
    <p:sldId id="563" r:id="rId48"/>
    <p:sldId id="564" r:id="rId49"/>
    <p:sldId id="565" r:id="rId50"/>
    <p:sldId id="566" r:id="rId51"/>
    <p:sldId id="567" r:id="rId52"/>
    <p:sldId id="568" r:id="rId53"/>
    <p:sldId id="569" r:id="rId54"/>
    <p:sldId id="570" r:id="rId55"/>
    <p:sldId id="571" r:id="rId56"/>
    <p:sldId id="387" r:id="rId57"/>
    <p:sldId id="388" r:id="rId58"/>
    <p:sldId id="489" r:id="rId59"/>
    <p:sldId id="484" r:id="rId60"/>
    <p:sldId id="441" r:id="rId61"/>
    <p:sldId id="490" r:id="rId62"/>
    <p:sldId id="499" r:id="rId63"/>
    <p:sldId id="476" r:id="rId64"/>
    <p:sldId id="466" r:id="rId65"/>
    <p:sldId id="501" r:id="rId66"/>
    <p:sldId id="502" r:id="rId67"/>
    <p:sldId id="439" r:id="rId68"/>
    <p:sldId id="505" r:id="rId69"/>
    <p:sldId id="506" r:id="rId70"/>
    <p:sldId id="497" r:id="rId71"/>
    <p:sldId id="507" r:id="rId72"/>
    <p:sldId id="418" r:id="rId73"/>
    <p:sldId id="551" r:id="rId74"/>
    <p:sldId id="552" r:id="rId75"/>
    <p:sldId id="553" r:id="rId76"/>
    <p:sldId id="554" r:id="rId77"/>
    <p:sldId id="555" r:id="rId78"/>
    <p:sldId id="556" r:id="rId79"/>
    <p:sldId id="557" r:id="rId80"/>
    <p:sldId id="421" r:id="rId81"/>
    <p:sldId id="558" r:id="rId82"/>
    <p:sldId id="310" r:id="rId8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20-A-001" initials="2" lastIdx="1" clrIdx="0">
    <p:extLst>
      <p:ext uri="{19B8F6BF-5375-455C-9EA6-DF929625EA0E}">
        <p15:presenceInfo xmlns:p15="http://schemas.microsoft.com/office/powerpoint/2012/main" userId="7981748e99a8fde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325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525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45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notesMaster" Target="notesMasters/notesMaster1.xml"/><Relationship Id="rId89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commentAuthors" Target="commentAuthor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Noto Sans KR" panose="020B0500000000000000" pitchFamily="34" charset="-127"/>
                <a:ea typeface="Noto Sans KR" panose="020B0500000000000000" pitchFamily="34" charset="-127"/>
              </a:defRPr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Noto Sans KR" panose="020B0500000000000000" pitchFamily="34" charset="-127"/>
                <a:ea typeface="Noto Sans KR" panose="020B0500000000000000" pitchFamily="34" charset="-127"/>
              </a:defRPr>
            </a:lvl1pPr>
          </a:lstStyle>
          <a:p>
            <a:fld id="{54243A67-5868-4628-A30F-E8346B07CF51}" type="datetimeFigureOut">
              <a:rPr lang="ko-KR" altLang="en-US" smtClean="0"/>
              <a:pPr/>
              <a:t>2023-03-03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Noto Sans KR" panose="020B0500000000000000" pitchFamily="34" charset="-127"/>
                <a:ea typeface="Noto Sans KR" panose="020B0500000000000000" pitchFamily="34" charset="-127"/>
              </a:defRPr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Noto Sans KR" panose="020B0500000000000000" pitchFamily="34" charset="-127"/>
                <a:ea typeface="Noto Sans KR" panose="020B0500000000000000" pitchFamily="34" charset="-127"/>
              </a:defRPr>
            </a:lvl1pPr>
          </a:lstStyle>
          <a:p>
            <a:fld id="{91AAAEB0-E8F2-4F95-BA73-C125FC5CD36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00349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Noto Sans KR" panose="020B0500000000000000" pitchFamily="34" charset="-127"/>
        <a:ea typeface="Noto Sans KR" panose="020B0500000000000000" pitchFamily="34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Noto Sans KR" panose="020B0500000000000000" pitchFamily="34" charset="-127"/>
        <a:ea typeface="Noto Sans KR" panose="020B0500000000000000" pitchFamily="34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Noto Sans KR" panose="020B0500000000000000" pitchFamily="34" charset="-127"/>
        <a:ea typeface="Noto Sans KR" panose="020B0500000000000000" pitchFamily="34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Noto Sans KR" panose="020B0500000000000000" pitchFamily="34" charset="-127"/>
        <a:ea typeface="Noto Sans KR" panose="020B0500000000000000" pitchFamily="34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Noto Sans KR" panose="020B0500000000000000" pitchFamily="34" charset="-127"/>
        <a:ea typeface="Noto Sans KR" panose="020B0500000000000000" pitchFamily="34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AF6F1-474D-42C5-B251-2D3182D68B6E}" type="datetimeFigureOut">
              <a:rPr lang="ko-KR" altLang="en-US" smtClean="0"/>
              <a:t>2023-03-03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EAB0C-3553-4F5C-A487-95DD786B4D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87204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AF6F1-474D-42C5-B251-2D3182D68B6E}" type="datetimeFigureOut">
              <a:rPr lang="ko-KR" altLang="en-US" smtClean="0"/>
              <a:t>2023-03-03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EAB0C-3553-4F5C-A487-95DD786B4D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85941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AF6F1-474D-42C5-B251-2D3182D68B6E}" type="datetimeFigureOut">
              <a:rPr lang="ko-KR" altLang="en-US" smtClean="0"/>
              <a:t>2023-03-03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EAB0C-3553-4F5C-A487-95DD786B4D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58124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AF6F1-474D-42C5-B251-2D3182D68B6E}" type="datetimeFigureOut">
              <a:rPr lang="ko-KR" altLang="en-US" smtClean="0"/>
              <a:t>2023-03-03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EAB0C-3553-4F5C-A487-95DD786B4D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80861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AF6F1-474D-42C5-B251-2D3182D68B6E}" type="datetimeFigureOut">
              <a:rPr lang="ko-KR" altLang="en-US" smtClean="0"/>
              <a:t>2023-03-03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EAB0C-3553-4F5C-A487-95DD786B4D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87409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AF6F1-474D-42C5-B251-2D3182D68B6E}" type="datetimeFigureOut">
              <a:rPr lang="ko-KR" altLang="en-US" smtClean="0"/>
              <a:t>2023-03-03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EAB0C-3553-4F5C-A487-95DD786B4D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48650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AF6F1-474D-42C5-B251-2D3182D68B6E}" type="datetimeFigureOut">
              <a:rPr lang="ko-KR" altLang="en-US" smtClean="0"/>
              <a:t>2023-03-03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EAB0C-3553-4F5C-A487-95DD786B4D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1304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AF6F1-474D-42C5-B251-2D3182D68B6E}" type="datetimeFigureOut">
              <a:rPr lang="ko-KR" altLang="en-US" smtClean="0"/>
              <a:t>2023-03-03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EAB0C-3553-4F5C-A487-95DD786B4D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066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AF6F1-474D-42C5-B251-2D3182D68B6E}" type="datetimeFigureOut">
              <a:rPr lang="ko-KR" altLang="en-US" smtClean="0"/>
              <a:t>2023-03-03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EAB0C-3553-4F5C-A487-95DD786B4D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31405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AF6F1-474D-42C5-B251-2D3182D68B6E}" type="datetimeFigureOut">
              <a:rPr lang="ko-KR" altLang="en-US" smtClean="0"/>
              <a:t>2023-03-03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EAB0C-3553-4F5C-A487-95DD786B4D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01797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AF6F1-474D-42C5-B251-2D3182D68B6E}" type="datetimeFigureOut">
              <a:rPr lang="ko-KR" altLang="en-US" smtClean="0"/>
              <a:t>2023-03-03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EAB0C-3553-4F5C-A487-95DD786B4D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90823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defRPr>
            </a:lvl1pPr>
          </a:lstStyle>
          <a:p>
            <a:fld id="{1A3AF6F1-474D-42C5-B251-2D3182D68B6E}" type="datetimeFigureOut">
              <a:rPr lang="ko-KR" altLang="en-US" smtClean="0"/>
              <a:pPr/>
              <a:t>2023-03-03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defRPr>
            </a:lvl1pPr>
          </a:lstStyle>
          <a:p>
            <a:fld id="{F4BEAB0C-3553-4F5C-A487-95DD786B4DB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97150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Noto Sans KR" panose="020B0500000000000000" pitchFamily="34" charset="-127"/>
          <a:ea typeface="Noto Sans KR" panose="020B0500000000000000" pitchFamily="34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Noto Sans KR" panose="020B0500000000000000" pitchFamily="34" charset="-127"/>
          <a:ea typeface="Noto Sans KR" panose="020B0500000000000000" pitchFamily="34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Noto Sans KR" panose="020B0500000000000000" pitchFamily="34" charset="-127"/>
          <a:ea typeface="Noto Sans KR" panose="020B0500000000000000" pitchFamily="34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Noto Sans KR" panose="020B0500000000000000" pitchFamily="34" charset="-127"/>
          <a:ea typeface="Noto Sans KR" panose="020B0500000000000000" pitchFamily="34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Noto Sans KR" panose="020B0500000000000000" pitchFamily="34" charset="-127"/>
          <a:ea typeface="Noto Sans KR" panose="020B0500000000000000" pitchFamily="34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Noto Sans KR" panose="020B0500000000000000" pitchFamily="34" charset="-127"/>
          <a:ea typeface="Noto Sans KR" panose="020B0500000000000000" pitchFamily="34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tagmanager.google.com/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microsoft.com/office/2007/relationships/hdphoto" Target="../media/hdphoto5.wdp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microsoft.com/office/2007/relationships/hdphoto" Target="../media/hdphoto6.wdp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72.xml"/><Relationship Id="rId3" Type="http://schemas.openxmlformats.org/officeDocument/2006/relationships/slide" Target="slide3.xml"/><Relationship Id="rId7" Type="http://schemas.openxmlformats.org/officeDocument/2006/relationships/slide" Target="slide66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slide" Target="slide61.xml"/><Relationship Id="rId5" Type="http://schemas.openxmlformats.org/officeDocument/2006/relationships/slide" Target="slide56.xml"/><Relationship Id="rId4" Type="http://schemas.openxmlformats.org/officeDocument/2006/relationships/slide" Target="slide1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microsoft.com/office/2007/relationships/hdphoto" Target="../media/hdphoto5.wdp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microsoft.com/office/2007/relationships/hdphoto" Target="../media/hdphoto7.wdp"/><Relationship Id="rId4" Type="http://schemas.openxmlformats.org/officeDocument/2006/relationships/image" Target="../media/image3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microsoft.com/office/2007/relationships/hdphoto" Target="../media/hdphoto8.wdp"/><Relationship Id="rId4" Type="http://schemas.openxmlformats.org/officeDocument/2006/relationships/image" Target="../media/image3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microsoft.com/office/2007/relationships/hdphoto" Target="../media/hdphoto9.wdp"/><Relationship Id="rId4" Type="http://schemas.openxmlformats.org/officeDocument/2006/relationships/image" Target="../media/image5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0.wdp"/><Relationship Id="rId4" Type="http://schemas.openxmlformats.org/officeDocument/2006/relationships/image" Target="../media/image5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0.wdp"/><Relationship Id="rId4" Type="http://schemas.openxmlformats.org/officeDocument/2006/relationships/image" Target="../media/image5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1.wdp"/><Relationship Id="rId4" Type="http://schemas.openxmlformats.org/officeDocument/2006/relationships/image" Target="../media/image5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1.wdp"/><Relationship Id="rId4" Type="http://schemas.openxmlformats.org/officeDocument/2006/relationships/image" Target="../media/image5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2.wdp"/><Relationship Id="rId4" Type="http://schemas.openxmlformats.org/officeDocument/2006/relationships/image" Target="../media/image6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6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6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microsoft.com/office/2007/relationships/hdphoto" Target="../media/hdphoto3.wdp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hyperlink" Target="https://www.hmcorp.co.kr/" TargetMode="External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6" Type="http://schemas.openxmlformats.org/officeDocument/2006/relationships/hyperlink" Target="mailto:hm_qna@hmcorp.co.kr" TargetMode="External"/><Relationship Id="rId5" Type="http://schemas.openxmlformats.org/officeDocument/2006/relationships/hyperlink" Target="https://hmcorp.co.kr/" TargetMode="Externa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 descr="Event Naming Considerations for Google Analytics 4 Properties | Bounteous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3560" y="6313170"/>
            <a:ext cx="2529840" cy="28638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9440" y="5650865"/>
            <a:ext cx="2423795" cy="616585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744363" y="983514"/>
            <a:ext cx="475482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Google Analytics4 </a:t>
            </a:r>
            <a:r>
              <a:rPr lang="ko-KR" altLang="en-US" sz="3600" spc="-300" dirty="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가이드</a:t>
            </a:r>
            <a:r>
              <a:rPr lang="en-US" altLang="ko-KR" sz="3600" spc="-300" dirty="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3600" spc="-300" dirty="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2000" spc="-300" dirty="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(  </a:t>
            </a:r>
            <a:r>
              <a:rPr lang="ko-KR" altLang="en-US" sz="2000" spc="-300" dirty="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임대형 사이트 </a:t>
            </a:r>
            <a:r>
              <a:rPr lang="en-US" altLang="ko-KR" sz="2000" spc="-300" dirty="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- </a:t>
            </a:r>
            <a:r>
              <a:rPr lang="ko-KR" altLang="en-US" sz="2000" spc="-300" dirty="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전자상거래 </a:t>
            </a:r>
            <a:r>
              <a:rPr lang="ko-KR" altLang="en-US" sz="2000" spc="-300" err="1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설치편</a:t>
            </a:r>
            <a:r>
              <a:rPr lang="ko-KR" altLang="en-US" sz="20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en-US" altLang="ko-KR" sz="20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)  </a:t>
            </a:r>
            <a:r>
              <a:rPr lang="ko-KR" altLang="en-US" sz="20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요약본 </a:t>
            </a:r>
            <a:r>
              <a:rPr lang="en-US" altLang="ko-KR" sz="20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v1.0</a:t>
            </a:r>
            <a:endParaRPr lang="ko-KR" altLang="en-US" sz="1500" spc="-300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061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1030"/>
            <a:ext cx="55225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1-1) Google Analytics4 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</a:t>
            </a:r>
            <a:endParaRPr sz="2800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9501114" y="1292369"/>
            <a:ext cx="26908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1.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웹사이트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URL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과 스트림 이름을 입력합니다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 </a:t>
            </a:r>
            <a:endParaRPr lang="ko-KR" altLang="en-US" sz="9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l="-1" t="10015" r="4953"/>
          <a:stretch/>
        </p:blipFill>
        <p:spPr>
          <a:xfrm>
            <a:off x="41565" y="881079"/>
            <a:ext cx="9369485" cy="4804826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2870653" y="1571842"/>
            <a:ext cx="6406351" cy="398274"/>
          </a:xfrm>
          <a:prstGeom prst="roundRect">
            <a:avLst>
              <a:gd name="adj" fmla="val 685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4890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1030"/>
            <a:ext cx="55225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1-1) Google Analytics4 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</a:t>
            </a:r>
            <a:endParaRPr sz="2800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9501114" y="1292369"/>
            <a:ext cx="2690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1.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해당화면이 나온다면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GA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생성이 완료되었고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데이터 스트림까지 셋팅이 완료된 것입니다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ko-KR" altLang="en-US" sz="9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t="10286" r="13690"/>
          <a:stretch/>
        </p:blipFill>
        <p:spPr>
          <a:xfrm>
            <a:off x="174567" y="1123468"/>
            <a:ext cx="9110749" cy="5129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581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6808307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 smtClean="0">
                <a:solidFill>
                  <a:srgbClr val="000000"/>
                </a:solidFill>
              </a:rPr>
              <a:t>1-2) Google Tag Manager </a:t>
            </a:r>
            <a:r>
              <a:rPr lang="ko-KR" altLang="en-US" sz="2800" spc="-160" smtClean="0">
                <a:solidFill>
                  <a:srgbClr val="000000"/>
                </a:solidFill>
              </a:rPr>
              <a:t>계정 생성하기</a:t>
            </a:r>
            <a:endParaRPr sz="280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cxnSp>
        <p:nvCxnSpPr>
          <p:cNvPr id="8" name="직선 연결선 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9476509" y="1185200"/>
            <a:ext cx="2748743" cy="1000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1. GoogleTagManager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에 접속합니다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(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아래 링크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)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900">
                <a:latin typeface="Noto Sans KR" panose="020B0500000000000000" pitchFamily="34" charset="-127"/>
                <a:ea typeface="Noto Sans KR" panose="020B0500000000000000" pitchFamily="34" charset="-127"/>
                <a:hlinkClick r:id="rId3"/>
              </a:rPr>
              <a:t>https://tagmanager.google.com/</a:t>
            </a:r>
            <a:endParaRPr lang="en-US" altLang="ko-KR" sz="10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10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10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2.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우측 상단 계정 만들기 버튼을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4"/>
          <a:srcRect t="10227" r="2065"/>
          <a:stretch/>
        </p:blipFill>
        <p:spPr>
          <a:xfrm>
            <a:off x="149631" y="885604"/>
            <a:ext cx="8927724" cy="4432861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Blur/>
                    </a14:imgEffect>
                  </a14:imgLayer>
                </a14:imgProps>
              </a:ext>
            </a:extLst>
          </a:blip>
          <a:srcRect l="20335" t="29329" r="35256" b="-1"/>
          <a:stretch/>
        </p:blipFill>
        <p:spPr>
          <a:xfrm>
            <a:off x="2003366" y="1828799"/>
            <a:ext cx="4048299" cy="3489665"/>
          </a:xfrm>
          <a:prstGeom prst="rect">
            <a:avLst/>
          </a:prstGeom>
        </p:spPr>
      </p:pic>
      <p:sp>
        <p:nvSpPr>
          <p:cNvPr id="11" name="모서리가 둥근 직사각형 10"/>
          <p:cNvSpPr/>
          <p:nvPr/>
        </p:nvSpPr>
        <p:spPr>
          <a:xfrm>
            <a:off x="6824749" y="1430524"/>
            <a:ext cx="523702" cy="256960"/>
          </a:xfrm>
          <a:prstGeom prst="roundRect">
            <a:avLst>
              <a:gd name="adj" fmla="val 685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9991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6808307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 smtClean="0">
                <a:solidFill>
                  <a:srgbClr val="000000"/>
                </a:solidFill>
              </a:rPr>
              <a:t>1-2) Google Tag Manager </a:t>
            </a:r>
            <a:r>
              <a:rPr lang="ko-KR" altLang="en-US" sz="2800" spc="-160" smtClean="0">
                <a:solidFill>
                  <a:srgbClr val="000000"/>
                </a:solidFill>
              </a:rPr>
              <a:t>계정 생성하기</a:t>
            </a:r>
            <a:endParaRPr sz="280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cxnSp>
        <p:nvCxnSpPr>
          <p:cNvPr id="8" name="직선 연결선 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9476509" y="1185200"/>
            <a:ext cx="2748743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1.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새 계정 추가</a:t>
            </a:r>
            <a:endParaRPr lang="en-US" altLang="ko-KR" sz="10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90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en-US" altLang="ko-KR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 - </a:t>
            </a:r>
            <a:r>
              <a:rPr lang="ko-KR" altLang="en-US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계정 이름을 넣어주시면 됩니다</a:t>
            </a:r>
            <a:r>
              <a:rPr lang="en-US" altLang="ko-KR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  - EX)</a:t>
            </a:r>
            <a:r>
              <a:rPr lang="ko-KR" altLang="en-US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회사이름</a:t>
            </a:r>
            <a:r>
              <a:rPr lang="en-US" altLang="ko-KR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단체명 등</a:t>
            </a:r>
            <a:endParaRPr lang="en-US" altLang="ko-KR" sz="9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  </a:t>
            </a:r>
            <a:r>
              <a:rPr lang="en-US" altLang="ko-KR" sz="900">
                <a:latin typeface="Noto Sans KR" panose="020B0500000000000000" pitchFamily="34" charset="-127"/>
                <a:ea typeface="Noto Sans KR" panose="020B0500000000000000" pitchFamily="34" charset="-127"/>
              </a:rPr>
              <a:t>- </a:t>
            </a:r>
            <a:r>
              <a:rPr lang="ko-KR" altLang="en-US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컨테이너 이름과 플랫폼을 설정합니다</a:t>
            </a:r>
            <a:r>
              <a:rPr lang="en-US" altLang="ko-KR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t="9842" r="1088"/>
          <a:stretch/>
        </p:blipFill>
        <p:spPr>
          <a:xfrm>
            <a:off x="140624" y="885604"/>
            <a:ext cx="9195261" cy="4539946"/>
          </a:xfrm>
          <a:prstGeom prst="rect">
            <a:avLst/>
          </a:prstGeom>
        </p:spPr>
      </p:pic>
      <p:sp>
        <p:nvSpPr>
          <p:cNvPr id="10" name="모서리가 둥근 직사각형 9"/>
          <p:cNvSpPr/>
          <p:nvPr/>
        </p:nvSpPr>
        <p:spPr>
          <a:xfrm>
            <a:off x="2310938" y="2020727"/>
            <a:ext cx="1504604" cy="888727"/>
          </a:xfrm>
          <a:prstGeom prst="roundRect">
            <a:avLst>
              <a:gd name="adj" fmla="val 685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2247206" y="3278774"/>
            <a:ext cx="2274917" cy="1783677"/>
          </a:xfrm>
          <a:prstGeom prst="roundRect">
            <a:avLst>
              <a:gd name="adj" fmla="val 685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3837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6808307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 smtClean="0">
                <a:solidFill>
                  <a:srgbClr val="000000"/>
                </a:solidFill>
              </a:rPr>
              <a:t>1-2) Google Tag Manager </a:t>
            </a:r>
            <a:r>
              <a:rPr lang="ko-KR" altLang="en-US" sz="2800" spc="-160" smtClean="0">
                <a:solidFill>
                  <a:srgbClr val="000000"/>
                </a:solidFill>
              </a:rPr>
              <a:t>계정 생성하기</a:t>
            </a:r>
            <a:endParaRPr sz="280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cxnSp>
        <p:nvCxnSpPr>
          <p:cNvPr id="8" name="직선 연결선 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9476509" y="1185200"/>
            <a:ext cx="27487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1.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서비스 이용약관에 동의합니다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t="10550" r="894"/>
          <a:stretch/>
        </p:blipFill>
        <p:spPr>
          <a:xfrm>
            <a:off x="134945" y="885604"/>
            <a:ext cx="9206619" cy="4501043"/>
          </a:xfrm>
          <a:prstGeom prst="rect">
            <a:avLst/>
          </a:prstGeom>
        </p:spPr>
      </p:pic>
      <p:sp>
        <p:nvSpPr>
          <p:cNvPr id="10" name="모서리가 둥근 직사각형 9"/>
          <p:cNvSpPr/>
          <p:nvPr/>
        </p:nvSpPr>
        <p:spPr>
          <a:xfrm>
            <a:off x="8969433" y="863947"/>
            <a:ext cx="397070" cy="233334"/>
          </a:xfrm>
          <a:prstGeom prst="roundRect">
            <a:avLst>
              <a:gd name="adj" fmla="val 685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1282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6808307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 smtClean="0">
                <a:solidFill>
                  <a:srgbClr val="000000"/>
                </a:solidFill>
              </a:rPr>
              <a:t>1-2) Google Tag Manager </a:t>
            </a:r>
            <a:r>
              <a:rPr lang="ko-KR" altLang="en-US" sz="2800" spc="-160" smtClean="0">
                <a:solidFill>
                  <a:srgbClr val="000000"/>
                </a:solidFill>
              </a:rPr>
              <a:t>계정 생성하기</a:t>
            </a:r>
            <a:endParaRPr sz="280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cxnSp>
        <p:nvCxnSpPr>
          <p:cNvPr id="8" name="직선 연결선 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9476509" y="1185200"/>
            <a:ext cx="2748743" cy="19620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GoogleTagManager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계정이 생성이 완료되었습니다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2.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화면에 보여지는 코드는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GTM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추적코드이므로  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  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이후 사이트에 설치해야할 중요한 코드입니다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3. GTM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추적코드 설치내용은 다음 슬라이드에서</a:t>
            </a:r>
            <a:r>
              <a:rPr lang="en-US" altLang="ko-KR" sz="105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</a:p>
          <a:p>
            <a:r>
              <a:rPr lang="ko-KR" altLang="en-US" sz="1050">
                <a:latin typeface="Noto Sans KR" panose="020B0500000000000000" pitchFamily="34" charset="-127"/>
                <a:ea typeface="Noto Sans KR" panose="020B0500000000000000" pitchFamily="34" charset="-127"/>
              </a:rPr>
              <a:t>   확인이 가능하며</a:t>
            </a:r>
            <a:r>
              <a:rPr lang="en-US" altLang="ko-KR" sz="1050"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sz="1050">
                <a:latin typeface="Noto Sans KR" panose="020B0500000000000000" pitchFamily="34" charset="-127"/>
                <a:ea typeface="Noto Sans KR" panose="020B0500000000000000" pitchFamily="34" charset="-127"/>
              </a:rPr>
              <a:t>임대형 사이트 별 설치</a:t>
            </a:r>
            <a:endParaRPr lang="en-US" altLang="ko-KR" sz="105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050">
                <a:latin typeface="Noto Sans KR" panose="020B0500000000000000" pitchFamily="34" charset="-127"/>
                <a:ea typeface="Noto Sans KR" panose="020B0500000000000000" pitchFamily="34" charset="-127"/>
              </a:rPr>
              <a:t>  </a:t>
            </a:r>
            <a:r>
              <a:rPr lang="ko-KR" altLang="en-US" sz="1050">
                <a:latin typeface="Noto Sans KR" panose="020B0500000000000000" pitchFamily="34" charset="-127"/>
                <a:ea typeface="Noto Sans KR" panose="020B0500000000000000" pitchFamily="34" charset="-127"/>
              </a:rPr>
              <a:t> 가이드를 확인 하실 수 있습니다</a:t>
            </a:r>
            <a:r>
              <a:rPr lang="en-US" altLang="ko-KR" sz="105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t="9628" r="2740"/>
          <a:stretch/>
        </p:blipFill>
        <p:spPr>
          <a:xfrm>
            <a:off x="87731" y="865080"/>
            <a:ext cx="9255774" cy="4658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428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0" descr="Blue Powerpoint Background Illustrations, Royalty-Free Vector Graphics &amp;  Clip Art - iStock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303"/>
            <a:ext cx="12182527" cy="684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3196136" y="2688657"/>
            <a:ext cx="5799729" cy="63094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35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2. GTM </a:t>
            </a:r>
            <a:r>
              <a:rPr lang="ko-KR" altLang="en-US" sz="35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추적코드 설치 및 기본 셋팅</a:t>
            </a:r>
            <a:endParaRPr lang="ko-KR" altLang="en-US" sz="3500" spc="-300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406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1030"/>
            <a:ext cx="11513311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 smtClean="0">
                <a:solidFill>
                  <a:srgbClr val="000000"/>
                </a:solidFill>
              </a:rPr>
              <a:t>2-1) </a:t>
            </a:r>
            <a:r>
              <a:rPr lang="ko-KR" altLang="en-US" sz="2800" spc="-160" smtClean="0">
                <a:solidFill>
                  <a:srgbClr val="000000"/>
                </a:solidFill>
              </a:rPr>
              <a:t>카페</a:t>
            </a:r>
            <a:r>
              <a:rPr lang="en-US" altLang="ko-KR" sz="2800" spc="-160" smtClean="0">
                <a:solidFill>
                  <a:srgbClr val="000000"/>
                </a:solidFill>
              </a:rPr>
              <a:t>24 – </a:t>
            </a:r>
            <a:r>
              <a:rPr lang="ko-KR" altLang="en-US" sz="2800" spc="-160" smtClean="0">
                <a:solidFill>
                  <a:srgbClr val="000000"/>
                </a:solidFill>
              </a:rPr>
              <a:t>스크립트 관리 기능 활용하여 </a:t>
            </a:r>
            <a:r>
              <a:rPr lang="en-US" altLang="ko-KR" sz="2800" spc="-160" smtClean="0">
                <a:solidFill>
                  <a:srgbClr val="000000"/>
                </a:solidFill>
              </a:rPr>
              <a:t>GTM</a:t>
            </a:r>
            <a:r>
              <a:rPr lang="ko-KR" altLang="en-US" sz="2800" spc="-160" smtClean="0">
                <a:solidFill>
                  <a:srgbClr val="000000"/>
                </a:solidFill>
              </a:rPr>
              <a:t>추적코드 설치하기</a:t>
            </a:r>
            <a:endParaRPr sz="2800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9501114" y="1292369"/>
            <a:ext cx="26908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카페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24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홈페이지에 로그인하여 접속합니다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좌측 메뉴 중 쇼핑몰 설정 메뉴를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752" y="1043742"/>
            <a:ext cx="8643993" cy="5522381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/>
                    </a14:imgEffect>
                  </a14:imgLayer>
                </a14:imgProps>
              </a:ext>
            </a:extLst>
          </a:blip>
          <a:srcRect l="18931" t="8781" r="1346" b="7375"/>
          <a:stretch/>
        </p:blipFill>
        <p:spPr>
          <a:xfrm>
            <a:off x="1970116" y="1521229"/>
            <a:ext cx="6891251" cy="4630189"/>
          </a:xfrm>
          <a:prstGeom prst="rect">
            <a:avLst/>
          </a:prstGeom>
        </p:spPr>
      </p:pic>
      <p:sp>
        <p:nvSpPr>
          <p:cNvPr id="30" name="모서리가 둥근 직사각형 29"/>
          <p:cNvSpPr/>
          <p:nvPr/>
        </p:nvSpPr>
        <p:spPr>
          <a:xfrm>
            <a:off x="333752" y="5614461"/>
            <a:ext cx="1519986" cy="233693"/>
          </a:xfrm>
          <a:prstGeom prst="round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9137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139" y="872560"/>
            <a:ext cx="8502717" cy="5919276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1413558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2-1) </a:t>
            </a:r>
            <a:r>
              <a:rPr lang="ko-KR" altLang="en-US" sz="2800" spc="-160">
                <a:solidFill>
                  <a:srgbClr val="000000"/>
                </a:solidFill>
              </a:rPr>
              <a:t>카페</a:t>
            </a:r>
            <a:r>
              <a:rPr lang="en-US" altLang="ko-KR" sz="2800" spc="-160">
                <a:solidFill>
                  <a:srgbClr val="000000"/>
                </a:solidFill>
              </a:rPr>
              <a:t>24 – </a:t>
            </a:r>
            <a:r>
              <a:rPr lang="ko-KR" altLang="en-US" sz="2800" spc="-160">
                <a:solidFill>
                  <a:srgbClr val="000000"/>
                </a:solidFill>
              </a:rPr>
              <a:t>스크립트 관리 기능 활용하여 </a:t>
            </a:r>
            <a:r>
              <a:rPr lang="en-US" altLang="ko-KR" sz="2800" spc="-160">
                <a:solidFill>
                  <a:srgbClr val="000000"/>
                </a:solidFill>
              </a:rPr>
              <a:t>GTM </a:t>
            </a:r>
            <a:r>
              <a:rPr lang="ko-KR" altLang="en-US" sz="2800" spc="-160" smtClean="0">
                <a:solidFill>
                  <a:srgbClr val="000000"/>
                </a:solidFill>
              </a:rPr>
              <a:t>추적코드 </a:t>
            </a:r>
            <a:r>
              <a:rPr lang="ko-KR" altLang="en-US" sz="2800" spc="-160">
                <a:solidFill>
                  <a:srgbClr val="000000"/>
                </a:solidFill>
              </a:rPr>
              <a:t>설치하기</a:t>
            </a:r>
            <a:endParaRPr sz="2800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9501114" y="1292369"/>
            <a:ext cx="26908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쇼핑몰 설정메뉴 중 기본설정을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기본 설정 메뉴 중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검색 엔진 최적화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(SEO)“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메뉴를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모서리가 둥근 직사각형 29"/>
          <p:cNvSpPr/>
          <p:nvPr/>
        </p:nvSpPr>
        <p:spPr>
          <a:xfrm>
            <a:off x="743539" y="3217334"/>
            <a:ext cx="1313862" cy="325966"/>
          </a:xfrm>
          <a:prstGeom prst="round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474582" y="3081889"/>
            <a:ext cx="268956" cy="272426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4203332" y="2841490"/>
            <a:ext cx="4292273" cy="325966"/>
          </a:xfrm>
          <a:prstGeom prst="round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3967628" y="2755923"/>
            <a:ext cx="268956" cy="272426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3105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1139238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2-1) </a:t>
            </a:r>
            <a:r>
              <a:rPr lang="ko-KR" altLang="en-US" sz="2800" spc="-160">
                <a:solidFill>
                  <a:srgbClr val="000000"/>
                </a:solidFill>
              </a:rPr>
              <a:t>카페</a:t>
            </a:r>
            <a:r>
              <a:rPr lang="en-US" altLang="ko-KR" sz="2800" spc="-160">
                <a:solidFill>
                  <a:srgbClr val="000000"/>
                </a:solidFill>
              </a:rPr>
              <a:t>24 – </a:t>
            </a:r>
            <a:r>
              <a:rPr lang="ko-KR" altLang="en-US" sz="2800" spc="-160">
                <a:solidFill>
                  <a:srgbClr val="000000"/>
                </a:solidFill>
              </a:rPr>
              <a:t>스크립트 관리 기능 활용하여 </a:t>
            </a:r>
            <a:r>
              <a:rPr lang="en-US" altLang="ko-KR" sz="2800" spc="-160">
                <a:solidFill>
                  <a:srgbClr val="000000"/>
                </a:solidFill>
              </a:rPr>
              <a:t>GTM </a:t>
            </a:r>
            <a:r>
              <a:rPr lang="ko-KR" altLang="en-US" sz="2800" spc="-160" smtClean="0">
                <a:solidFill>
                  <a:srgbClr val="000000"/>
                </a:solidFill>
              </a:rPr>
              <a:t>추적코드 </a:t>
            </a:r>
            <a:r>
              <a:rPr lang="ko-KR" altLang="en-US" sz="2800" spc="-160">
                <a:solidFill>
                  <a:srgbClr val="000000"/>
                </a:solidFill>
              </a:rPr>
              <a:t>설치하기</a:t>
            </a:r>
            <a:endParaRPr sz="2800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9501114" y="1292369"/>
            <a:ext cx="269088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기본설정 메뉴에서 스크롤을 최하단으로 내립니다</a:t>
            </a:r>
            <a:endParaRPr lang="en-US" altLang="ko-KR" sz="10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최하단에 있는 고급설정 메뉴를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524" y="1098746"/>
            <a:ext cx="9133461" cy="5397622"/>
          </a:xfrm>
          <a:prstGeom prst="rect">
            <a:avLst/>
          </a:prstGeom>
        </p:spPr>
      </p:pic>
      <p:sp>
        <p:nvSpPr>
          <p:cNvPr id="16" name="모서리가 둥근 직사각형 15"/>
          <p:cNvSpPr/>
          <p:nvPr/>
        </p:nvSpPr>
        <p:spPr>
          <a:xfrm>
            <a:off x="1882382" y="5191106"/>
            <a:ext cx="5291502" cy="1168130"/>
          </a:xfrm>
          <a:prstGeom prst="round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7235780" y="1450830"/>
            <a:ext cx="268956" cy="272426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cxnSp>
        <p:nvCxnSpPr>
          <p:cNvPr id="7" name="직선 화살표 연결선 6"/>
          <p:cNvCxnSpPr/>
          <p:nvPr/>
        </p:nvCxnSpPr>
        <p:spPr>
          <a:xfrm>
            <a:off x="7173884" y="1637608"/>
            <a:ext cx="0" cy="2984269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/>
                    </a14:imgEffect>
                  </a14:imgLayer>
                </a14:imgProps>
              </a:ext>
            </a:extLst>
          </a:blip>
          <a:srcRect l="21240" t="7673" r="24061" b="69842"/>
          <a:stretch/>
        </p:blipFill>
        <p:spPr>
          <a:xfrm>
            <a:off x="2111433" y="1512916"/>
            <a:ext cx="4995949" cy="1213659"/>
          </a:xfrm>
          <a:prstGeom prst="rect">
            <a:avLst/>
          </a:prstGeom>
        </p:spPr>
      </p:pic>
      <p:sp>
        <p:nvSpPr>
          <p:cNvPr id="21" name="타원 20"/>
          <p:cNvSpPr/>
          <p:nvPr/>
        </p:nvSpPr>
        <p:spPr>
          <a:xfrm>
            <a:off x="1723300" y="5054893"/>
            <a:ext cx="268956" cy="272426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4775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1030"/>
            <a:ext cx="55225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ko-KR" altLang="en-US" sz="2800" spc="-160" smtClean="0">
                <a:solidFill>
                  <a:srgbClr val="00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목차</a:t>
            </a:r>
            <a:endParaRPr sz="28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35084" y="1250770"/>
            <a:ext cx="5010000" cy="410881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500" b="1" smtClean="0">
                <a:latin typeface="Noto Sans KR" panose="020B0500000000000000" pitchFamily="34" charset="-127"/>
                <a:ea typeface="Noto Sans KR" panose="020B0500000000000000" pitchFamily="34" charset="-127"/>
                <a:hlinkClick r:id="rId3" action="ppaction://hlinksldjump"/>
              </a:rPr>
              <a:t>#1. GA/GTM </a:t>
            </a:r>
            <a:r>
              <a:rPr lang="ko-KR" altLang="en-US" sz="1500" b="1" smtClean="0">
                <a:latin typeface="Noto Sans KR" panose="020B0500000000000000" pitchFamily="34" charset="-127"/>
                <a:ea typeface="Noto Sans KR" panose="020B0500000000000000" pitchFamily="34" charset="-127"/>
                <a:hlinkClick r:id="rId3" action="ppaction://hlinksldjump"/>
              </a:rPr>
              <a:t>계정 생성</a:t>
            </a:r>
            <a:endParaRPr lang="en-US" altLang="ko-KR" sz="1500" b="1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2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/>
            <a:r>
              <a:rPr lang="en-US" altLang="ko-KR" sz="12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#1-1) Google Analytics4 </a:t>
            </a:r>
            <a:r>
              <a:rPr lang="ko-KR" altLang="en-US" sz="12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계정 생성하기</a:t>
            </a:r>
            <a:endParaRPr lang="en-US" altLang="ko-KR" sz="12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/>
            <a:r>
              <a:rPr lang="en-US" altLang="ko-KR" sz="12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#1-2) Google Tag Manager </a:t>
            </a:r>
            <a:r>
              <a:rPr lang="ko-KR" altLang="en-US" sz="12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계정 생성하기</a:t>
            </a:r>
            <a:endParaRPr lang="en-US" altLang="ko-KR" sz="12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/>
            <a:endParaRPr lang="en-US" altLang="ko-KR" sz="12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2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2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500" b="1" smtClean="0">
                <a:latin typeface="Noto Sans KR" panose="020B0500000000000000" pitchFamily="34" charset="-127"/>
                <a:ea typeface="Noto Sans KR" panose="020B0500000000000000" pitchFamily="34" charset="-127"/>
                <a:hlinkClick r:id="rId4" action="ppaction://hlinksldjump"/>
              </a:rPr>
              <a:t>#2. GTM </a:t>
            </a:r>
            <a:r>
              <a:rPr lang="ko-KR" altLang="en-US" sz="1500" b="1" smtClean="0">
                <a:latin typeface="Noto Sans KR" panose="020B0500000000000000" pitchFamily="34" charset="-127"/>
                <a:ea typeface="Noto Sans KR" panose="020B0500000000000000" pitchFamily="34" charset="-127"/>
                <a:hlinkClick r:id="rId4" action="ppaction://hlinksldjump"/>
              </a:rPr>
              <a:t>추적코드 설치 및 기본 셋팅</a:t>
            </a:r>
            <a:endParaRPr lang="en-US" altLang="ko-KR" sz="1500" b="1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2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/>
            <a:r>
              <a:rPr lang="en-US" altLang="ko-KR" sz="12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2-1) </a:t>
            </a:r>
            <a:r>
              <a:rPr lang="ko-KR" altLang="en-US" sz="12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카페</a:t>
            </a:r>
            <a:r>
              <a:rPr lang="en-US" altLang="ko-KR" sz="12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24 – GTM</a:t>
            </a:r>
            <a:r>
              <a:rPr lang="ko-KR" altLang="en-US" sz="12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추적코드 설치하기</a:t>
            </a:r>
            <a:endParaRPr lang="en-US" altLang="ko-KR" sz="12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/>
            <a:r>
              <a:rPr lang="en-US" altLang="ko-KR" sz="12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2-2) </a:t>
            </a:r>
            <a:r>
              <a:rPr lang="ko-KR" altLang="en-US" sz="12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고도몰</a:t>
            </a:r>
            <a:r>
              <a:rPr lang="en-US" altLang="ko-KR" sz="12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en-US" altLang="ko-KR" sz="1200">
                <a:latin typeface="Noto Sans KR" panose="020B0500000000000000" pitchFamily="34" charset="-127"/>
                <a:ea typeface="Noto Sans KR" panose="020B0500000000000000" pitchFamily="34" charset="-127"/>
              </a:rPr>
              <a:t>– GTM</a:t>
            </a:r>
            <a:r>
              <a:rPr lang="ko-KR" altLang="en-US" sz="1200">
                <a:latin typeface="Noto Sans KR" panose="020B0500000000000000" pitchFamily="34" charset="-127"/>
                <a:ea typeface="Noto Sans KR" panose="020B0500000000000000" pitchFamily="34" charset="-127"/>
              </a:rPr>
              <a:t>추적코드 </a:t>
            </a:r>
            <a:r>
              <a:rPr lang="ko-KR" altLang="en-US" sz="12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설치하기</a:t>
            </a:r>
            <a:endParaRPr lang="en-US" altLang="ko-KR" sz="12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/>
            <a:r>
              <a:rPr lang="en-US" altLang="ko-KR" sz="12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2-3) </a:t>
            </a:r>
            <a:r>
              <a:rPr lang="ko-KR" altLang="en-US" sz="12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메이크샵</a:t>
            </a:r>
            <a:r>
              <a:rPr lang="en-US" altLang="ko-KR" sz="12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– GTM</a:t>
            </a:r>
            <a:r>
              <a:rPr lang="ko-KR" altLang="en-US" sz="12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추적코드 설치하기</a:t>
            </a:r>
            <a:endParaRPr lang="en-US" altLang="ko-KR" sz="12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/>
            <a:r>
              <a:rPr lang="en-US" altLang="ko-KR" sz="12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2-4) GoogleTagManger </a:t>
            </a:r>
            <a:r>
              <a:rPr lang="ko-KR" altLang="en-US" sz="12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기본셋팅</a:t>
            </a:r>
            <a:endParaRPr lang="en-US" altLang="ko-KR" sz="12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685800" lvl="1" indent="-228600">
              <a:buAutoNum type="arabicPeriod"/>
            </a:pPr>
            <a:endParaRPr lang="en-US" altLang="ko-KR" sz="12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FontTx/>
              <a:buAutoNum type="arabicPeriod"/>
            </a:pPr>
            <a:endParaRPr lang="en-US" altLang="ko-KR" sz="12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FontTx/>
              <a:buAutoNum type="arabicPeriod"/>
            </a:pPr>
            <a:endParaRPr lang="en-US" altLang="ko-KR" sz="12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500" b="1" smtClean="0">
                <a:latin typeface="Noto Sans KR" panose="020B0500000000000000" pitchFamily="34" charset="-127"/>
                <a:ea typeface="Noto Sans KR" panose="020B0500000000000000" pitchFamily="34" charset="-127"/>
                <a:hlinkClick r:id="rId5" action="ppaction://hlinksldjump"/>
              </a:rPr>
              <a:t>#3. </a:t>
            </a:r>
            <a:r>
              <a:rPr lang="ko-KR" altLang="en-US" sz="1500" b="1" smtClean="0">
                <a:latin typeface="Noto Sans KR" panose="020B0500000000000000" pitchFamily="34" charset="-127"/>
                <a:ea typeface="Noto Sans KR" panose="020B0500000000000000" pitchFamily="34" charset="-127"/>
                <a:hlinkClick r:id="rId5" action="ppaction://hlinksldjump"/>
              </a:rPr>
              <a:t>전자상거래 설치 </a:t>
            </a:r>
            <a:r>
              <a:rPr lang="en-US" altLang="ko-KR" sz="1500" b="1" smtClean="0">
                <a:latin typeface="Noto Sans KR" panose="020B0500000000000000" pitchFamily="34" charset="-127"/>
                <a:ea typeface="Noto Sans KR" panose="020B0500000000000000" pitchFamily="34" charset="-127"/>
                <a:hlinkClick r:id="rId5" action="ppaction://hlinksldjump"/>
              </a:rPr>
              <a:t>– </a:t>
            </a:r>
            <a:r>
              <a:rPr lang="ko-KR" altLang="en-US" sz="1500" b="1" smtClean="0">
                <a:latin typeface="Noto Sans KR" panose="020B0500000000000000" pitchFamily="34" charset="-127"/>
                <a:ea typeface="Noto Sans KR" panose="020B0500000000000000" pitchFamily="34" charset="-127"/>
                <a:hlinkClick r:id="rId5" action="ppaction://hlinksldjump"/>
              </a:rPr>
              <a:t>상품조회 </a:t>
            </a:r>
            <a:r>
              <a:rPr lang="en-US" altLang="ko-KR" sz="1500" b="1" smtClean="0">
                <a:latin typeface="Noto Sans KR" panose="020B0500000000000000" pitchFamily="34" charset="-127"/>
                <a:ea typeface="Noto Sans KR" panose="020B0500000000000000" pitchFamily="34" charset="-127"/>
                <a:hlinkClick r:id="rId5" action="ppaction://hlinksldjump"/>
              </a:rPr>
              <a:t>(view_item)</a:t>
            </a:r>
            <a:endParaRPr lang="en-US" altLang="ko-KR" sz="1500" b="1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/>
            <a:endParaRPr lang="en-US" altLang="ko-KR" sz="12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/>
            <a:r>
              <a:rPr lang="en-US" altLang="ko-KR" sz="12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3-1) </a:t>
            </a:r>
            <a:r>
              <a:rPr lang="ko-KR" altLang="en-US" sz="12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변수생성 </a:t>
            </a:r>
            <a:endParaRPr lang="en-US" altLang="ko-KR" sz="12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/>
            <a:r>
              <a:rPr lang="en-US" altLang="ko-KR" sz="12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3-2) </a:t>
            </a:r>
            <a:r>
              <a:rPr lang="ko-KR" altLang="en-US" sz="12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트리거 생성</a:t>
            </a:r>
            <a:endParaRPr lang="en-US" altLang="ko-KR" sz="12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/>
            <a:r>
              <a:rPr lang="en-US" altLang="ko-KR" sz="12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3-2) </a:t>
            </a:r>
            <a:r>
              <a:rPr lang="ko-KR" altLang="en-US" sz="12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태그 생성</a:t>
            </a:r>
            <a:endParaRPr lang="en-US" altLang="ko-KR" sz="12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422659" y="1243422"/>
            <a:ext cx="6381414" cy="424731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500" b="1" smtClean="0">
                <a:latin typeface="Noto Sans KR" panose="020B0500000000000000" pitchFamily="34" charset="-127"/>
                <a:ea typeface="Noto Sans KR" panose="020B0500000000000000" pitchFamily="34" charset="-127"/>
                <a:hlinkClick r:id="rId6" action="ppaction://hlinksldjump"/>
              </a:rPr>
              <a:t>#4. </a:t>
            </a:r>
            <a:r>
              <a:rPr lang="ko-KR" altLang="en-US" sz="1500" b="1" smtClean="0">
                <a:latin typeface="Noto Sans KR" panose="020B0500000000000000" pitchFamily="34" charset="-127"/>
                <a:ea typeface="Noto Sans KR" panose="020B0500000000000000" pitchFamily="34" charset="-127"/>
                <a:hlinkClick r:id="rId6" action="ppaction://hlinksldjump"/>
              </a:rPr>
              <a:t>전자상거래 </a:t>
            </a:r>
            <a:r>
              <a:rPr lang="ko-KR" altLang="en-US" sz="1500" b="1">
                <a:latin typeface="Noto Sans KR" panose="020B0500000000000000" pitchFamily="34" charset="-127"/>
                <a:ea typeface="Noto Sans KR" panose="020B0500000000000000" pitchFamily="34" charset="-127"/>
                <a:hlinkClick r:id="rId6" action="ppaction://hlinksldjump"/>
              </a:rPr>
              <a:t>설치 </a:t>
            </a:r>
            <a:r>
              <a:rPr lang="en-US" altLang="ko-KR" sz="1500" b="1">
                <a:latin typeface="Noto Sans KR" panose="020B0500000000000000" pitchFamily="34" charset="-127"/>
                <a:ea typeface="Noto Sans KR" panose="020B0500000000000000" pitchFamily="34" charset="-127"/>
                <a:hlinkClick r:id="rId6" action="ppaction://hlinksldjump"/>
              </a:rPr>
              <a:t>– </a:t>
            </a:r>
            <a:r>
              <a:rPr lang="ko-KR" altLang="en-US" sz="1500" b="1" smtClean="0">
                <a:latin typeface="Noto Sans KR" panose="020B0500000000000000" pitchFamily="34" charset="-127"/>
                <a:ea typeface="Noto Sans KR" panose="020B0500000000000000" pitchFamily="34" charset="-127"/>
                <a:hlinkClick r:id="rId6" action="ppaction://hlinksldjump"/>
              </a:rPr>
              <a:t>장바구니 추가</a:t>
            </a:r>
            <a:r>
              <a:rPr lang="en-US" altLang="ko-KR" sz="1500" b="1" smtClean="0">
                <a:latin typeface="Noto Sans KR" panose="020B0500000000000000" pitchFamily="34" charset="-127"/>
                <a:ea typeface="Noto Sans KR" panose="020B0500000000000000" pitchFamily="34" charset="-127"/>
                <a:hlinkClick r:id="rId6" action="ppaction://hlinksldjump"/>
              </a:rPr>
              <a:t>(add_to_cart)</a:t>
            </a:r>
            <a:endParaRPr lang="en-US" altLang="ko-KR" sz="1500" b="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/>
            <a:endParaRPr lang="en-US" altLang="ko-KR" sz="12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/>
            <a:r>
              <a:rPr lang="en-US" altLang="ko-KR" sz="12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4-1</a:t>
            </a:r>
            <a:r>
              <a:rPr lang="en-US" altLang="ko-KR" sz="1200">
                <a:latin typeface="Noto Sans KR" panose="020B0500000000000000" pitchFamily="34" charset="-127"/>
                <a:ea typeface="Noto Sans KR" panose="020B0500000000000000" pitchFamily="34" charset="-127"/>
              </a:rPr>
              <a:t>) </a:t>
            </a:r>
            <a:r>
              <a:rPr lang="ko-KR" altLang="en-US" sz="1200">
                <a:latin typeface="Noto Sans KR" panose="020B0500000000000000" pitchFamily="34" charset="-127"/>
                <a:ea typeface="Noto Sans KR" panose="020B0500000000000000" pitchFamily="34" charset="-127"/>
              </a:rPr>
              <a:t>변수생성 </a:t>
            </a:r>
            <a:endParaRPr lang="en-US" altLang="ko-KR" sz="12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/>
            <a:r>
              <a:rPr lang="en-US" altLang="ko-KR" sz="12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4-2</a:t>
            </a:r>
            <a:r>
              <a:rPr lang="en-US" altLang="ko-KR" sz="1200">
                <a:latin typeface="Noto Sans KR" panose="020B0500000000000000" pitchFamily="34" charset="-127"/>
                <a:ea typeface="Noto Sans KR" panose="020B0500000000000000" pitchFamily="34" charset="-127"/>
              </a:rPr>
              <a:t>) </a:t>
            </a:r>
            <a:r>
              <a:rPr lang="ko-KR" altLang="en-US" sz="1200">
                <a:latin typeface="Noto Sans KR" panose="020B0500000000000000" pitchFamily="34" charset="-127"/>
                <a:ea typeface="Noto Sans KR" panose="020B0500000000000000" pitchFamily="34" charset="-127"/>
              </a:rPr>
              <a:t>트리거 생성</a:t>
            </a:r>
            <a:endParaRPr lang="en-US" altLang="ko-KR" sz="12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/>
            <a:r>
              <a:rPr lang="en-US" altLang="ko-KR" sz="12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4-2</a:t>
            </a:r>
            <a:r>
              <a:rPr lang="en-US" altLang="ko-KR" sz="1200">
                <a:latin typeface="Noto Sans KR" panose="020B0500000000000000" pitchFamily="34" charset="-127"/>
                <a:ea typeface="Noto Sans KR" panose="020B0500000000000000" pitchFamily="34" charset="-127"/>
              </a:rPr>
              <a:t>) </a:t>
            </a:r>
            <a:r>
              <a:rPr lang="ko-KR" altLang="en-US" sz="1200">
                <a:latin typeface="Noto Sans KR" panose="020B0500000000000000" pitchFamily="34" charset="-127"/>
                <a:ea typeface="Noto Sans KR" panose="020B0500000000000000" pitchFamily="34" charset="-127"/>
              </a:rPr>
              <a:t>태그 생성</a:t>
            </a:r>
            <a:endParaRPr lang="en-US" altLang="ko-KR" sz="12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/>
            <a:endParaRPr lang="en-US" altLang="ko-KR" sz="12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/>
            <a:endParaRPr lang="en-US" altLang="ko-KR" sz="12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/>
            <a:endParaRPr lang="en-US" altLang="ko-KR" sz="12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500" b="1" smtClean="0">
                <a:latin typeface="Noto Sans KR" panose="020B0500000000000000" pitchFamily="34" charset="-127"/>
                <a:ea typeface="Noto Sans KR" panose="020B0500000000000000" pitchFamily="34" charset="-127"/>
                <a:hlinkClick r:id="rId7" action="ppaction://hlinksldjump"/>
              </a:rPr>
              <a:t>#5. </a:t>
            </a:r>
            <a:r>
              <a:rPr lang="ko-KR" altLang="en-US" sz="1500" b="1" smtClean="0">
                <a:latin typeface="Noto Sans KR" panose="020B0500000000000000" pitchFamily="34" charset="-127"/>
                <a:ea typeface="Noto Sans KR" panose="020B0500000000000000" pitchFamily="34" charset="-127"/>
                <a:hlinkClick r:id="rId7" action="ppaction://hlinksldjump"/>
              </a:rPr>
              <a:t>전자상거래 </a:t>
            </a:r>
            <a:r>
              <a:rPr lang="ko-KR" altLang="en-US" sz="1500" b="1">
                <a:latin typeface="Noto Sans KR" panose="020B0500000000000000" pitchFamily="34" charset="-127"/>
                <a:ea typeface="Noto Sans KR" panose="020B0500000000000000" pitchFamily="34" charset="-127"/>
                <a:hlinkClick r:id="rId7" action="ppaction://hlinksldjump"/>
              </a:rPr>
              <a:t>설치 </a:t>
            </a:r>
            <a:r>
              <a:rPr lang="en-US" altLang="ko-KR" sz="1500" b="1">
                <a:latin typeface="Noto Sans KR" panose="020B0500000000000000" pitchFamily="34" charset="-127"/>
                <a:ea typeface="Noto Sans KR" panose="020B0500000000000000" pitchFamily="34" charset="-127"/>
                <a:hlinkClick r:id="rId7" action="ppaction://hlinksldjump"/>
              </a:rPr>
              <a:t>– </a:t>
            </a:r>
            <a:r>
              <a:rPr lang="ko-KR" altLang="en-US" sz="1500" b="1" smtClean="0">
                <a:latin typeface="Noto Sans KR" panose="020B0500000000000000" pitchFamily="34" charset="-127"/>
                <a:ea typeface="Noto Sans KR" panose="020B0500000000000000" pitchFamily="34" charset="-127"/>
                <a:hlinkClick r:id="rId7" action="ppaction://hlinksldjump"/>
              </a:rPr>
              <a:t>구매완료 </a:t>
            </a:r>
            <a:r>
              <a:rPr lang="en-US" altLang="ko-KR" sz="1500" b="1" smtClean="0">
                <a:latin typeface="Noto Sans KR" panose="020B0500000000000000" pitchFamily="34" charset="-127"/>
                <a:ea typeface="Noto Sans KR" panose="020B0500000000000000" pitchFamily="34" charset="-127"/>
                <a:hlinkClick r:id="rId7" action="ppaction://hlinksldjump"/>
              </a:rPr>
              <a:t>(purchase)</a:t>
            </a:r>
            <a:endParaRPr lang="en-US" altLang="ko-KR" sz="1500" b="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/>
            <a:endParaRPr lang="en-US" altLang="ko-KR" sz="12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/>
            <a:r>
              <a:rPr lang="en-US" altLang="ko-KR" sz="12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5-1</a:t>
            </a:r>
            <a:r>
              <a:rPr lang="en-US" altLang="ko-KR" sz="1200">
                <a:latin typeface="Noto Sans KR" panose="020B0500000000000000" pitchFamily="34" charset="-127"/>
                <a:ea typeface="Noto Sans KR" panose="020B0500000000000000" pitchFamily="34" charset="-127"/>
              </a:rPr>
              <a:t>) </a:t>
            </a:r>
            <a:r>
              <a:rPr lang="ko-KR" altLang="en-US" sz="1200">
                <a:latin typeface="Noto Sans KR" panose="020B0500000000000000" pitchFamily="34" charset="-127"/>
                <a:ea typeface="Noto Sans KR" panose="020B0500000000000000" pitchFamily="34" charset="-127"/>
              </a:rPr>
              <a:t>변수생성 </a:t>
            </a:r>
            <a:endParaRPr lang="en-US" altLang="ko-KR" sz="12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/>
            <a:r>
              <a:rPr lang="en-US" altLang="ko-KR" sz="12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5-2</a:t>
            </a:r>
            <a:r>
              <a:rPr lang="en-US" altLang="ko-KR" sz="1200">
                <a:latin typeface="Noto Sans KR" panose="020B0500000000000000" pitchFamily="34" charset="-127"/>
                <a:ea typeface="Noto Sans KR" panose="020B0500000000000000" pitchFamily="34" charset="-127"/>
              </a:rPr>
              <a:t>) </a:t>
            </a:r>
            <a:r>
              <a:rPr lang="ko-KR" altLang="en-US" sz="1200">
                <a:latin typeface="Noto Sans KR" panose="020B0500000000000000" pitchFamily="34" charset="-127"/>
                <a:ea typeface="Noto Sans KR" panose="020B0500000000000000" pitchFamily="34" charset="-127"/>
              </a:rPr>
              <a:t>트리거 생성</a:t>
            </a:r>
            <a:endParaRPr lang="en-US" altLang="ko-KR" sz="12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/>
            <a:r>
              <a:rPr lang="en-US" altLang="ko-KR" sz="12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5-2</a:t>
            </a:r>
            <a:r>
              <a:rPr lang="en-US" altLang="ko-KR" sz="1200">
                <a:latin typeface="Noto Sans KR" panose="020B0500000000000000" pitchFamily="34" charset="-127"/>
                <a:ea typeface="Noto Sans KR" panose="020B0500000000000000" pitchFamily="34" charset="-127"/>
              </a:rPr>
              <a:t>) </a:t>
            </a:r>
            <a:r>
              <a:rPr lang="ko-KR" altLang="en-US" sz="1200">
                <a:latin typeface="Noto Sans KR" panose="020B0500000000000000" pitchFamily="34" charset="-127"/>
                <a:ea typeface="Noto Sans KR" panose="020B0500000000000000" pitchFamily="34" charset="-127"/>
              </a:rPr>
              <a:t>태그 생성</a:t>
            </a:r>
            <a:endParaRPr lang="en-US" altLang="ko-KR" sz="12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/>
            <a:endParaRPr lang="en-US" altLang="ko-KR" sz="15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1500" b="1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1500" b="1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500" b="1" smtClean="0">
                <a:latin typeface="Noto Sans KR" panose="020B0500000000000000" pitchFamily="34" charset="-127"/>
                <a:ea typeface="Noto Sans KR" panose="020B0500000000000000" pitchFamily="34" charset="-127"/>
                <a:hlinkClick r:id="rId8" action="ppaction://hlinksldjump"/>
              </a:rPr>
              <a:t>#6. </a:t>
            </a:r>
            <a:r>
              <a:rPr lang="ko-KR" altLang="en-US" sz="1500" b="1" smtClean="0">
                <a:latin typeface="Noto Sans KR" panose="020B0500000000000000" pitchFamily="34" charset="-127"/>
                <a:ea typeface="Noto Sans KR" panose="020B0500000000000000" pitchFamily="34" charset="-127"/>
                <a:hlinkClick r:id="rId8" action="ppaction://hlinksldjump"/>
              </a:rPr>
              <a:t>디버깅</a:t>
            </a:r>
            <a:endParaRPr lang="en-US" altLang="ko-KR" sz="1500" b="1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2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/>
            <a:r>
              <a:rPr lang="en-US" altLang="ko-KR" sz="12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6-1) GTM</a:t>
            </a:r>
            <a:r>
              <a:rPr lang="ko-KR" altLang="en-US" sz="12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에서 디버깅하기</a:t>
            </a:r>
            <a:endParaRPr lang="en-US" altLang="ko-KR" sz="12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/>
            <a:r>
              <a:rPr lang="en-US" altLang="ko-KR" sz="12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6-2) GA4</a:t>
            </a:r>
            <a:r>
              <a:rPr lang="ko-KR" altLang="en-US" sz="12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에서 </a:t>
            </a:r>
            <a:r>
              <a:rPr lang="en-US" altLang="ko-KR" sz="12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DebugView </a:t>
            </a:r>
            <a:r>
              <a:rPr lang="ko-KR" altLang="en-US" sz="12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활용하기</a:t>
            </a:r>
            <a:endParaRPr lang="en-US" altLang="ko-KR" sz="12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/>
            <a:r>
              <a:rPr lang="en-US" altLang="ko-KR" sz="12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6-3) GA4</a:t>
            </a:r>
            <a:r>
              <a:rPr lang="ko-KR" altLang="en-US" sz="12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에서 실시간데이터 확인하기</a:t>
            </a:r>
            <a:endParaRPr lang="en-US" altLang="ko-KR" sz="12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63204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1784860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2-1) </a:t>
            </a:r>
            <a:r>
              <a:rPr lang="ko-KR" altLang="en-US" sz="2800" spc="-160">
                <a:solidFill>
                  <a:srgbClr val="000000"/>
                </a:solidFill>
              </a:rPr>
              <a:t>카페</a:t>
            </a:r>
            <a:r>
              <a:rPr lang="en-US" altLang="ko-KR" sz="2800" spc="-160">
                <a:solidFill>
                  <a:srgbClr val="000000"/>
                </a:solidFill>
              </a:rPr>
              <a:t>24 – </a:t>
            </a:r>
            <a:r>
              <a:rPr lang="ko-KR" altLang="en-US" sz="2800" spc="-160">
                <a:solidFill>
                  <a:srgbClr val="000000"/>
                </a:solidFill>
              </a:rPr>
              <a:t>스크립트 관리 기능 활용하여 </a:t>
            </a:r>
            <a:r>
              <a:rPr lang="en-US" altLang="ko-KR" sz="2800" spc="-160">
                <a:solidFill>
                  <a:srgbClr val="000000"/>
                </a:solidFill>
              </a:rPr>
              <a:t>GTM </a:t>
            </a:r>
            <a:r>
              <a:rPr lang="ko-KR" altLang="en-US" sz="2800" spc="-160" smtClean="0">
                <a:solidFill>
                  <a:srgbClr val="000000"/>
                </a:solidFill>
              </a:rPr>
              <a:t>추적코드 </a:t>
            </a:r>
            <a:r>
              <a:rPr lang="ko-KR" altLang="en-US" sz="2800" spc="-160">
                <a:solidFill>
                  <a:srgbClr val="000000"/>
                </a:solidFill>
              </a:rPr>
              <a:t>설치하기</a:t>
            </a:r>
            <a:endParaRPr sz="2800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9501114" y="1292369"/>
            <a:ext cx="269088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최하단에 고급설정을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코드 직접입력 메뉴를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PC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쇼핑몰 탭이 체크된 상태를 확인합니다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Head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영역 안에 복사한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GA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추적코드를 붙여넣습니다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140" y="1028805"/>
            <a:ext cx="8730726" cy="5661186"/>
          </a:xfrm>
          <a:prstGeom prst="rect">
            <a:avLst/>
          </a:prstGeom>
        </p:spPr>
      </p:pic>
      <p:sp>
        <p:nvSpPr>
          <p:cNvPr id="15" name="모서리가 둥근 직사각형 14"/>
          <p:cNvSpPr/>
          <p:nvPr/>
        </p:nvSpPr>
        <p:spPr>
          <a:xfrm>
            <a:off x="2131764" y="1350626"/>
            <a:ext cx="4950680" cy="910436"/>
          </a:xfrm>
          <a:prstGeom prst="round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1929309" y="1225771"/>
            <a:ext cx="268956" cy="272426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2068033" y="3897091"/>
            <a:ext cx="4950680" cy="344537"/>
          </a:xfrm>
          <a:prstGeom prst="round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1865578" y="3772236"/>
            <a:ext cx="268956" cy="272426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2068033" y="4788093"/>
            <a:ext cx="4950680" cy="766147"/>
          </a:xfrm>
          <a:prstGeom prst="round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1865578" y="4454914"/>
            <a:ext cx="268956" cy="272426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3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>
            <a:off x="2131764" y="4466272"/>
            <a:ext cx="611436" cy="283285"/>
          </a:xfrm>
          <a:prstGeom prst="round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1865578" y="4768821"/>
            <a:ext cx="268956" cy="272426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4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9635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161" y="1292369"/>
            <a:ext cx="9027344" cy="5302377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1380307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2-1) </a:t>
            </a:r>
            <a:r>
              <a:rPr lang="ko-KR" altLang="en-US" sz="2800" spc="-160">
                <a:solidFill>
                  <a:srgbClr val="000000"/>
                </a:solidFill>
              </a:rPr>
              <a:t>카페</a:t>
            </a:r>
            <a:r>
              <a:rPr lang="en-US" altLang="ko-KR" sz="2800" spc="-160">
                <a:solidFill>
                  <a:srgbClr val="000000"/>
                </a:solidFill>
              </a:rPr>
              <a:t>24 – </a:t>
            </a:r>
            <a:r>
              <a:rPr lang="ko-KR" altLang="en-US" sz="2800" spc="-160">
                <a:solidFill>
                  <a:srgbClr val="000000"/>
                </a:solidFill>
              </a:rPr>
              <a:t>스크립트 관리 기능 활용하여 </a:t>
            </a:r>
            <a:r>
              <a:rPr lang="en-US" altLang="ko-KR" sz="2800" spc="-160">
                <a:solidFill>
                  <a:srgbClr val="000000"/>
                </a:solidFill>
              </a:rPr>
              <a:t>GTM </a:t>
            </a:r>
            <a:r>
              <a:rPr lang="ko-KR" altLang="en-US" sz="2800" spc="-160" smtClean="0">
                <a:solidFill>
                  <a:srgbClr val="000000"/>
                </a:solidFill>
              </a:rPr>
              <a:t>추적코드 </a:t>
            </a:r>
            <a:r>
              <a:rPr lang="ko-KR" altLang="en-US" sz="2800" spc="-160">
                <a:solidFill>
                  <a:srgbClr val="000000"/>
                </a:solidFill>
              </a:rPr>
              <a:t>설치하기</a:t>
            </a:r>
            <a:endParaRPr sz="2800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9501114" y="1292369"/>
            <a:ext cx="2690886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PC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쇼핑몰에 복사한 추적코드를 넣고 모바일 쇼핑몰 탭을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마찬가지로 동일하게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Head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영역 안에 복사한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GA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추적코드를 붙여넣습니다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우측하단에 저장 버튼을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카페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24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에서 스크립트 관리 기능을 활용한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GA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추적코드 삽입이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PC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와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M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모두 완료되었습니다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모서리가 둥근 직사각형 20"/>
          <p:cNvSpPr/>
          <p:nvPr/>
        </p:nvSpPr>
        <p:spPr>
          <a:xfrm>
            <a:off x="2692808" y="4071840"/>
            <a:ext cx="707097" cy="308967"/>
          </a:xfrm>
          <a:prstGeom prst="round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2491828" y="3873200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2134534" y="4418576"/>
            <a:ext cx="4950680" cy="766147"/>
          </a:xfrm>
          <a:prstGeom prst="round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1933554" y="4227121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6600304" y="6051665"/>
            <a:ext cx="552885" cy="316415"/>
          </a:xfrm>
          <a:prstGeom prst="round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6399324" y="5847512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3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7326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1621376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 smtClean="0">
                <a:solidFill>
                  <a:srgbClr val="000000"/>
                </a:solidFill>
              </a:rPr>
              <a:t>2-1) </a:t>
            </a:r>
            <a:r>
              <a:rPr lang="ko-KR" altLang="en-US" sz="2800" spc="-160" smtClean="0">
                <a:solidFill>
                  <a:srgbClr val="000000"/>
                </a:solidFill>
              </a:rPr>
              <a:t>카페</a:t>
            </a:r>
            <a:r>
              <a:rPr lang="en-US" altLang="ko-KR" sz="2800" spc="-160">
                <a:solidFill>
                  <a:srgbClr val="000000"/>
                </a:solidFill>
              </a:rPr>
              <a:t>24</a:t>
            </a:r>
            <a:r>
              <a:rPr lang="ko-KR" altLang="en-US" sz="2800" spc="-160">
                <a:solidFill>
                  <a:srgbClr val="000000"/>
                </a:solidFill>
              </a:rPr>
              <a:t>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디자인 편집 </a:t>
            </a:r>
            <a:r>
              <a:rPr lang="ko-KR" altLang="en-US" sz="2800" spc="-160" smtClean="0">
                <a:solidFill>
                  <a:srgbClr val="000000"/>
                </a:solidFill>
              </a:rPr>
              <a:t>기능 활용하여 </a:t>
            </a:r>
            <a:r>
              <a:rPr lang="en-US" altLang="ko-KR" sz="2800" spc="-160">
                <a:solidFill>
                  <a:srgbClr val="000000"/>
                </a:solidFill>
              </a:rPr>
              <a:t>GTM </a:t>
            </a:r>
            <a:r>
              <a:rPr lang="ko-KR" altLang="en-US" sz="2800" spc="-160" smtClean="0">
                <a:solidFill>
                  <a:srgbClr val="000000"/>
                </a:solidFill>
              </a:rPr>
              <a:t>추적코드 직접 설치하기</a:t>
            </a:r>
            <a:endParaRPr sz="2800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9501114" y="1292369"/>
            <a:ext cx="26908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카페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24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홈페이지에 로그인하여 접속합니다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좌측 메뉴 중 디자인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(PC/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모바일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)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메뉴를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752" y="1043742"/>
            <a:ext cx="8643993" cy="5522381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/>
                    </a14:imgEffect>
                  </a14:imgLayer>
                </a14:imgProps>
              </a:ext>
            </a:extLst>
          </a:blip>
          <a:srcRect l="18931" t="8781" r="1346" b="7375"/>
          <a:stretch/>
        </p:blipFill>
        <p:spPr>
          <a:xfrm>
            <a:off x="1970116" y="1521229"/>
            <a:ext cx="6891251" cy="4630189"/>
          </a:xfrm>
          <a:prstGeom prst="rect">
            <a:avLst/>
          </a:prstGeom>
        </p:spPr>
      </p:pic>
      <p:sp>
        <p:nvSpPr>
          <p:cNvPr id="30" name="모서리가 둥근 직사각형 29"/>
          <p:cNvSpPr/>
          <p:nvPr/>
        </p:nvSpPr>
        <p:spPr>
          <a:xfrm>
            <a:off x="333752" y="2613566"/>
            <a:ext cx="1519986" cy="233693"/>
          </a:xfrm>
          <a:prstGeom prst="round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413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70" y="881079"/>
            <a:ext cx="9279611" cy="5873008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1006235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2-1) </a:t>
            </a:r>
            <a:r>
              <a:rPr lang="ko-KR" altLang="en-US" sz="2800" spc="-160">
                <a:solidFill>
                  <a:srgbClr val="000000"/>
                </a:solidFill>
              </a:rPr>
              <a:t>카페</a:t>
            </a:r>
            <a:r>
              <a:rPr lang="en-US" altLang="ko-KR" sz="2800" spc="-160">
                <a:solidFill>
                  <a:srgbClr val="000000"/>
                </a:solidFill>
              </a:rPr>
              <a:t>24</a:t>
            </a:r>
            <a:r>
              <a:rPr lang="ko-KR" altLang="en-US" sz="2800" spc="-160">
                <a:solidFill>
                  <a:srgbClr val="000000"/>
                </a:solidFill>
              </a:rPr>
              <a:t>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디자인 편집 기능 활용하여 </a:t>
            </a:r>
            <a:r>
              <a:rPr lang="en-US" altLang="ko-KR" sz="2800" spc="-160">
                <a:solidFill>
                  <a:srgbClr val="000000"/>
                </a:solidFill>
              </a:rPr>
              <a:t>GTM </a:t>
            </a:r>
            <a:r>
              <a:rPr lang="ko-KR" altLang="en-US" sz="2800" spc="-160" smtClean="0">
                <a:solidFill>
                  <a:srgbClr val="000000"/>
                </a:solidFill>
              </a:rPr>
              <a:t>추적코드 </a:t>
            </a:r>
            <a:r>
              <a:rPr lang="ko-KR" altLang="en-US" sz="2800" spc="-160">
                <a:solidFill>
                  <a:srgbClr val="000000"/>
                </a:solidFill>
              </a:rPr>
              <a:t>직접 설치하기</a:t>
            </a:r>
            <a:endParaRPr sz="2800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9501114" y="1292369"/>
            <a:ext cx="269088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디자인 메뉴에 접속한 상태입니다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PC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에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GA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추적코드를 우선적으로 적용하겠습니다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PC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항목에 있는 디자인편집 버튼을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모서리가 둥근 직사각형 29"/>
          <p:cNvSpPr/>
          <p:nvPr/>
        </p:nvSpPr>
        <p:spPr>
          <a:xfrm>
            <a:off x="1909636" y="2098178"/>
            <a:ext cx="6635848" cy="1991684"/>
          </a:xfrm>
          <a:prstGeom prst="roundRect">
            <a:avLst>
              <a:gd name="adj" fmla="val 775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3899148" y="3284674"/>
            <a:ext cx="681165" cy="347988"/>
          </a:xfrm>
          <a:prstGeom prst="roundRect">
            <a:avLst>
              <a:gd name="adj" fmla="val 775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3007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607224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2-1) </a:t>
            </a:r>
            <a:r>
              <a:rPr lang="ko-KR" altLang="en-US" sz="2800" spc="-160">
                <a:solidFill>
                  <a:srgbClr val="000000"/>
                </a:solidFill>
              </a:rPr>
              <a:t>카페</a:t>
            </a:r>
            <a:r>
              <a:rPr lang="en-US" altLang="ko-KR" sz="2800" spc="-160">
                <a:solidFill>
                  <a:srgbClr val="000000"/>
                </a:solidFill>
              </a:rPr>
              <a:t>24</a:t>
            </a:r>
            <a:r>
              <a:rPr lang="ko-KR" altLang="en-US" sz="2800" spc="-160">
                <a:solidFill>
                  <a:srgbClr val="000000"/>
                </a:solidFill>
              </a:rPr>
              <a:t>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디자인 편집 기능 활용하여 </a:t>
            </a:r>
            <a:r>
              <a:rPr lang="en-US" altLang="ko-KR" sz="2800" spc="-160">
                <a:solidFill>
                  <a:srgbClr val="000000"/>
                </a:solidFill>
              </a:rPr>
              <a:t>GTM </a:t>
            </a:r>
            <a:r>
              <a:rPr lang="ko-KR" altLang="en-US" sz="2800" spc="-160" smtClean="0">
                <a:solidFill>
                  <a:srgbClr val="000000"/>
                </a:solidFill>
              </a:rPr>
              <a:t>추적코드 </a:t>
            </a:r>
            <a:r>
              <a:rPr lang="ko-KR" altLang="en-US" sz="2800" spc="-160">
                <a:solidFill>
                  <a:srgbClr val="000000"/>
                </a:solidFill>
              </a:rPr>
              <a:t>직접 설치하기</a:t>
            </a:r>
            <a:endParaRPr sz="2800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9501114" y="1292369"/>
            <a:ext cx="26908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새로운 디자인 편집창이 생성되었습니다</a:t>
            </a:r>
            <a:endParaRPr lang="en-US" altLang="ko-KR" sz="10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전체화면보기 탭을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92" y="1177150"/>
            <a:ext cx="9344174" cy="5104307"/>
          </a:xfrm>
          <a:prstGeom prst="rect">
            <a:avLst/>
          </a:prstGeom>
        </p:spPr>
      </p:pic>
      <p:sp>
        <p:nvSpPr>
          <p:cNvPr id="13" name="모서리가 둥근 직사각형 12"/>
          <p:cNvSpPr/>
          <p:nvPr/>
        </p:nvSpPr>
        <p:spPr>
          <a:xfrm>
            <a:off x="704291" y="2023364"/>
            <a:ext cx="588169" cy="229385"/>
          </a:xfrm>
          <a:prstGeom prst="roundRect">
            <a:avLst>
              <a:gd name="adj" fmla="val 524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8901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2-1) </a:t>
            </a:r>
            <a:r>
              <a:rPr lang="ko-KR" altLang="en-US" sz="2800" spc="-160">
                <a:solidFill>
                  <a:srgbClr val="000000"/>
                </a:solidFill>
              </a:rPr>
              <a:t>카페</a:t>
            </a:r>
            <a:r>
              <a:rPr lang="en-US" altLang="ko-KR" sz="2800" spc="-160">
                <a:solidFill>
                  <a:srgbClr val="000000"/>
                </a:solidFill>
              </a:rPr>
              <a:t>24</a:t>
            </a:r>
            <a:r>
              <a:rPr lang="ko-KR" altLang="en-US" sz="2800" spc="-160">
                <a:solidFill>
                  <a:srgbClr val="000000"/>
                </a:solidFill>
              </a:rPr>
              <a:t>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디자인 편집 기능 활용하여 </a:t>
            </a:r>
            <a:r>
              <a:rPr lang="en-US" altLang="ko-KR" sz="2800" spc="-160">
                <a:solidFill>
                  <a:srgbClr val="000000"/>
                </a:solidFill>
              </a:rPr>
              <a:t>GTM </a:t>
            </a:r>
            <a:r>
              <a:rPr lang="ko-KR" altLang="en-US" sz="2800" spc="-160" smtClean="0">
                <a:solidFill>
                  <a:srgbClr val="000000"/>
                </a:solidFill>
              </a:rPr>
              <a:t>추적코드 </a:t>
            </a:r>
            <a:r>
              <a:rPr lang="ko-KR" altLang="en-US" sz="2800" spc="-160">
                <a:solidFill>
                  <a:srgbClr val="000000"/>
                </a:solidFill>
              </a:rPr>
              <a:t>직접 설치하기</a:t>
            </a:r>
            <a:endParaRPr sz="2800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9501114" y="1292369"/>
            <a:ext cx="269088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전체화면 보기 중 레이아웃 폴더를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레이아웃 폴더의 하위 폴더 중 기본 레이아웃 폴더를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기본레이아웃 폴더 중 공통 레이아웃 파일을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93" y="1200926"/>
            <a:ext cx="9356388" cy="5066084"/>
          </a:xfrm>
          <a:prstGeom prst="rect">
            <a:avLst/>
          </a:prstGeom>
        </p:spPr>
      </p:pic>
      <p:sp>
        <p:nvSpPr>
          <p:cNvPr id="13" name="모서리가 둥근 직사각형 12"/>
          <p:cNvSpPr/>
          <p:nvPr/>
        </p:nvSpPr>
        <p:spPr>
          <a:xfrm>
            <a:off x="238778" y="2946077"/>
            <a:ext cx="858502" cy="137945"/>
          </a:xfrm>
          <a:prstGeom prst="roundRect">
            <a:avLst>
              <a:gd name="adj" fmla="val 524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391178" y="3065225"/>
            <a:ext cx="858502" cy="137945"/>
          </a:xfrm>
          <a:prstGeom prst="roundRect">
            <a:avLst>
              <a:gd name="adj" fmla="val 524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375938" y="4298280"/>
            <a:ext cx="858502" cy="137945"/>
          </a:xfrm>
          <a:prstGeom prst="roundRect">
            <a:avLst>
              <a:gd name="adj" fmla="val 524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84698" y="2881516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203846" y="3025603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224185" y="4257016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3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0024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1621376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2-1) </a:t>
            </a:r>
            <a:r>
              <a:rPr lang="ko-KR" altLang="en-US" sz="2800" spc="-160">
                <a:solidFill>
                  <a:srgbClr val="000000"/>
                </a:solidFill>
              </a:rPr>
              <a:t>카페</a:t>
            </a:r>
            <a:r>
              <a:rPr lang="en-US" altLang="ko-KR" sz="2800" spc="-160">
                <a:solidFill>
                  <a:srgbClr val="000000"/>
                </a:solidFill>
              </a:rPr>
              <a:t>24</a:t>
            </a:r>
            <a:r>
              <a:rPr lang="ko-KR" altLang="en-US" sz="2800" spc="-160">
                <a:solidFill>
                  <a:srgbClr val="000000"/>
                </a:solidFill>
              </a:rPr>
              <a:t>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디자인 편집 기능 활용하여 </a:t>
            </a:r>
            <a:r>
              <a:rPr lang="en-US" altLang="ko-KR" sz="2800" spc="-160">
                <a:solidFill>
                  <a:srgbClr val="000000"/>
                </a:solidFill>
              </a:rPr>
              <a:t>GTM </a:t>
            </a:r>
            <a:r>
              <a:rPr lang="ko-KR" altLang="en-US" sz="2800" spc="-160" smtClean="0">
                <a:solidFill>
                  <a:srgbClr val="000000"/>
                </a:solidFill>
              </a:rPr>
              <a:t>추적코드 </a:t>
            </a:r>
            <a:r>
              <a:rPr lang="ko-KR" altLang="en-US" sz="2800" spc="-160">
                <a:solidFill>
                  <a:srgbClr val="000000"/>
                </a:solidFill>
              </a:rPr>
              <a:t>직접 설치하기</a:t>
            </a:r>
            <a:endParaRPr sz="2800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9501114" y="1292369"/>
            <a:ext cx="2690886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공통 레이아웃 파일 에서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&lt;/head&gt;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태그를 찾아봅니다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화면과 같이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&lt;/head&gt;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태그 위에 복사한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GA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추적코드를 붙여넣습니다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모두 저장을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이로써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PC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사이트에는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GA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추적코드가 설치되었습니다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스마트 디자인 페이지를 종료합니다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08" y="1138844"/>
            <a:ext cx="9328674" cy="5093174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1354975" y="5678193"/>
            <a:ext cx="640080" cy="157342"/>
          </a:xfrm>
          <a:prstGeom prst="roundRect">
            <a:avLst>
              <a:gd name="adj" fmla="val 524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1354975" y="4628385"/>
            <a:ext cx="3848792" cy="1032052"/>
          </a:xfrm>
          <a:prstGeom prst="roundRect">
            <a:avLst>
              <a:gd name="adj" fmla="val 524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1182107" y="5678193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1233136" y="4504894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8354291" y="1143376"/>
            <a:ext cx="514298" cy="148993"/>
          </a:xfrm>
          <a:prstGeom prst="roundRect">
            <a:avLst>
              <a:gd name="adj" fmla="val 524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8243253" y="1010904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3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6743" y="4666301"/>
            <a:ext cx="3527638" cy="81102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99755" y="5494549"/>
            <a:ext cx="495300" cy="106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491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70" y="881079"/>
            <a:ext cx="9279611" cy="5873008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1638002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2-1) </a:t>
            </a:r>
            <a:r>
              <a:rPr lang="ko-KR" altLang="en-US" sz="2800" spc="-160">
                <a:solidFill>
                  <a:srgbClr val="000000"/>
                </a:solidFill>
              </a:rPr>
              <a:t>카페</a:t>
            </a:r>
            <a:r>
              <a:rPr lang="en-US" altLang="ko-KR" sz="2800" spc="-160">
                <a:solidFill>
                  <a:srgbClr val="000000"/>
                </a:solidFill>
              </a:rPr>
              <a:t>24</a:t>
            </a:r>
            <a:r>
              <a:rPr lang="ko-KR" altLang="en-US" sz="2800" spc="-160">
                <a:solidFill>
                  <a:srgbClr val="000000"/>
                </a:solidFill>
              </a:rPr>
              <a:t>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디자인 편집 기능 활용하여 </a:t>
            </a:r>
            <a:r>
              <a:rPr lang="en-US" altLang="ko-KR" sz="2800" spc="-160">
                <a:solidFill>
                  <a:srgbClr val="000000"/>
                </a:solidFill>
              </a:rPr>
              <a:t>GTM </a:t>
            </a:r>
            <a:r>
              <a:rPr lang="ko-KR" altLang="en-US" sz="2800" spc="-160" smtClean="0">
                <a:solidFill>
                  <a:srgbClr val="000000"/>
                </a:solidFill>
              </a:rPr>
              <a:t>추적코드 </a:t>
            </a:r>
            <a:r>
              <a:rPr lang="ko-KR" altLang="en-US" sz="2800" spc="-160">
                <a:solidFill>
                  <a:srgbClr val="000000"/>
                </a:solidFill>
              </a:rPr>
              <a:t>직접 설치하기</a:t>
            </a:r>
            <a:endParaRPr sz="2800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9501114" y="1292369"/>
            <a:ext cx="269088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PC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에 설치를 완료 하였습니다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동일한 방식으로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M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사이트에도 설치를 진행 하겠습니다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모바일 항목에 있는 디자인 편집 버튼을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모서리가 둥근 직사각형 29"/>
          <p:cNvSpPr/>
          <p:nvPr/>
        </p:nvSpPr>
        <p:spPr>
          <a:xfrm>
            <a:off x="1909636" y="2098178"/>
            <a:ext cx="6635848" cy="1991684"/>
          </a:xfrm>
          <a:prstGeom prst="roundRect">
            <a:avLst>
              <a:gd name="adj" fmla="val 775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7124486" y="3284674"/>
            <a:ext cx="681165" cy="347988"/>
          </a:xfrm>
          <a:prstGeom prst="roundRect">
            <a:avLst>
              <a:gd name="adj" fmla="val 775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6141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1355369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2-1) </a:t>
            </a:r>
            <a:r>
              <a:rPr lang="ko-KR" altLang="en-US" sz="2800" spc="-160">
                <a:solidFill>
                  <a:srgbClr val="000000"/>
                </a:solidFill>
              </a:rPr>
              <a:t>카페</a:t>
            </a:r>
            <a:r>
              <a:rPr lang="en-US" altLang="ko-KR" sz="2800" spc="-160">
                <a:solidFill>
                  <a:srgbClr val="000000"/>
                </a:solidFill>
              </a:rPr>
              <a:t>24</a:t>
            </a:r>
            <a:r>
              <a:rPr lang="ko-KR" altLang="en-US" sz="2800" spc="-160">
                <a:solidFill>
                  <a:srgbClr val="000000"/>
                </a:solidFill>
              </a:rPr>
              <a:t>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디자인 편집 기능 활용하여 </a:t>
            </a:r>
            <a:r>
              <a:rPr lang="en-US" altLang="ko-KR" sz="2800" spc="-160">
                <a:solidFill>
                  <a:srgbClr val="000000"/>
                </a:solidFill>
              </a:rPr>
              <a:t>GTM </a:t>
            </a:r>
            <a:r>
              <a:rPr lang="ko-KR" altLang="en-US" sz="2800" spc="-160" smtClean="0">
                <a:solidFill>
                  <a:srgbClr val="000000"/>
                </a:solidFill>
              </a:rPr>
              <a:t>추적코드 </a:t>
            </a:r>
            <a:r>
              <a:rPr lang="ko-KR" altLang="en-US" sz="2800" spc="-160">
                <a:solidFill>
                  <a:srgbClr val="000000"/>
                </a:solidFill>
              </a:rPr>
              <a:t>직접 설치하기</a:t>
            </a:r>
            <a:endParaRPr sz="2800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9501114" y="1292369"/>
            <a:ext cx="2690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스마트디자인 편집창이 생성되면 전체화면 보기 탭을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r="537"/>
          <a:stretch/>
        </p:blipFill>
        <p:spPr>
          <a:xfrm>
            <a:off x="91974" y="1265120"/>
            <a:ext cx="9284782" cy="5072615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698748" y="2113932"/>
            <a:ext cx="589726" cy="172068"/>
          </a:xfrm>
          <a:prstGeom prst="roundRect">
            <a:avLst>
              <a:gd name="adj" fmla="val 775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2375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158336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2-1) </a:t>
            </a:r>
            <a:r>
              <a:rPr lang="ko-KR" altLang="en-US" sz="2800" spc="-160">
                <a:solidFill>
                  <a:srgbClr val="000000"/>
                </a:solidFill>
              </a:rPr>
              <a:t>카페</a:t>
            </a:r>
            <a:r>
              <a:rPr lang="en-US" altLang="ko-KR" sz="2800" spc="-160">
                <a:solidFill>
                  <a:srgbClr val="000000"/>
                </a:solidFill>
              </a:rPr>
              <a:t>24</a:t>
            </a:r>
            <a:r>
              <a:rPr lang="ko-KR" altLang="en-US" sz="2800" spc="-160">
                <a:solidFill>
                  <a:srgbClr val="000000"/>
                </a:solidFill>
              </a:rPr>
              <a:t>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디자인 편집 기능 활용하여 </a:t>
            </a:r>
            <a:r>
              <a:rPr lang="en-US" altLang="ko-KR" sz="2800" spc="-160">
                <a:solidFill>
                  <a:srgbClr val="000000"/>
                </a:solidFill>
              </a:rPr>
              <a:t>GTM </a:t>
            </a:r>
            <a:r>
              <a:rPr lang="ko-KR" altLang="en-US" sz="2800" spc="-160" smtClean="0">
                <a:solidFill>
                  <a:srgbClr val="000000"/>
                </a:solidFill>
              </a:rPr>
              <a:t>추적코드 </a:t>
            </a:r>
            <a:r>
              <a:rPr lang="ko-KR" altLang="en-US" sz="2800" spc="-160">
                <a:solidFill>
                  <a:srgbClr val="000000"/>
                </a:solidFill>
              </a:rPr>
              <a:t>직접 설치하기</a:t>
            </a:r>
            <a:endParaRPr sz="2800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9501114" y="1292369"/>
            <a:ext cx="269088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전체화면보기 탭에서 레이아웃 폴더를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레이아웃의 하위폴더 중에서 기본 레이아웃 폴더를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기본레이아웃 하위 파일 중에서 공통 레이아웃파일을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64" y="1250804"/>
            <a:ext cx="9336302" cy="5087727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274799" y="3020021"/>
            <a:ext cx="789230" cy="130504"/>
          </a:xfrm>
          <a:prstGeom prst="roundRect">
            <a:avLst>
              <a:gd name="adj" fmla="val 775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427199" y="3147482"/>
            <a:ext cx="789230" cy="130504"/>
          </a:xfrm>
          <a:prstGeom prst="roundRect">
            <a:avLst>
              <a:gd name="adj" fmla="val 775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407140" y="3636232"/>
            <a:ext cx="789230" cy="130504"/>
          </a:xfrm>
          <a:prstGeom prst="roundRect">
            <a:avLst>
              <a:gd name="adj" fmla="val 775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123840" y="2997724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229727" y="3152753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248474" y="3613935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3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9676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0" descr="Blue Powerpoint Background Illustrations, Royalty-Free Vector Graphics &amp;  Clip Art - iStock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303"/>
            <a:ext cx="12182527" cy="684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3997701" y="3113529"/>
            <a:ext cx="3752502" cy="63094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35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1. GA / GTM </a:t>
            </a:r>
            <a:r>
              <a:rPr lang="ko-KR" altLang="en-US" sz="35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계정 생성</a:t>
            </a:r>
            <a:endParaRPr lang="ko-KR" altLang="en-US" sz="3500" spc="-300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274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449282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2-1) </a:t>
            </a:r>
            <a:r>
              <a:rPr lang="ko-KR" altLang="en-US" sz="2800" spc="-160">
                <a:solidFill>
                  <a:srgbClr val="000000"/>
                </a:solidFill>
              </a:rPr>
              <a:t>카페</a:t>
            </a:r>
            <a:r>
              <a:rPr lang="en-US" altLang="ko-KR" sz="2800" spc="-160">
                <a:solidFill>
                  <a:srgbClr val="000000"/>
                </a:solidFill>
              </a:rPr>
              <a:t>24</a:t>
            </a:r>
            <a:r>
              <a:rPr lang="ko-KR" altLang="en-US" sz="2800" spc="-160">
                <a:solidFill>
                  <a:srgbClr val="000000"/>
                </a:solidFill>
              </a:rPr>
              <a:t>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디자인 편집 기능 활용하여 </a:t>
            </a:r>
            <a:r>
              <a:rPr lang="en-US" altLang="ko-KR" sz="2800" spc="-160">
                <a:solidFill>
                  <a:srgbClr val="000000"/>
                </a:solidFill>
              </a:rPr>
              <a:t>GTM </a:t>
            </a:r>
            <a:r>
              <a:rPr lang="ko-KR" altLang="en-US" sz="2800" spc="-160" smtClean="0">
                <a:solidFill>
                  <a:srgbClr val="000000"/>
                </a:solidFill>
              </a:rPr>
              <a:t>추적코드 </a:t>
            </a:r>
            <a:r>
              <a:rPr lang="ko-KR" altLang="en-US" sz="2800" spc="-160">
                <a:solidFill>
                  <a:srgbClr val="000000"/>
                </a:solidFill>
              </a:rPr>
              <a:t>직접 설치하기</a:t>
            </a:r>
            <a:endParaRPr sz="2800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9501114" y="1292369"/>
            <a:ext cx="269088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공통 레이아웃 파일에서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&lt;/head&gt;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태그를 찾아봅니다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&lt;/head&gt;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태그 바로 위에 복사했던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GA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추적코드를 붙여넣습니다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우측 상단 모두저장 버튼을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이로써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PC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와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M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모두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GA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추적코드를 설치하였습니다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54" y="1170818"/>
            <a:ext cx="9360683" cy="5105291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3554410" y="4502457"/>
            <a:ext cx="394135" cy="144358"/>
          </a:xfrm>
          <a:prstGeom prst="roundRect">
            <a:avLst>
              <a:gd name="adj" fmla="val 775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3459757" y="3349506"/>
            <a:ext cx="3756383" cy="1072865"/>
          </a:xfrm>
          <a:prstGeom prst="roundRect">
            <a:avLst>
              <a:gd name="adj" fmla="val 775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8395855" y="1170818"/>
            <a:ext cx="509848" cy="184157"/>
          </a:xfrm>
          <a:prstGeom prst="roundRect">
            <a:avLst>
              <a:gd name="adj" fmla="val 775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3424196" y="4414908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3314554" y="3261957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8285035" y="1083269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3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1636" y="3437055"/>
            <a:ext cx="3527638" cy="955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642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 smtClean="0">
                <a:solidFill>
                  <a:srgbClr val="000000"/>
                </a:solidFill>
              </a:rPr>
              <a:t>2-2) </a:t>
            </a:r>
            <a:r>
              <a:rPr lang="ko-KR" altLang="en-US" sz="2800" spc="-160" smtClean="0">
                <a:solidFill>
                  <a:srgbClr val="000000"/>
                </a:solidFill>
              </a:rPr>
              <a:t>고도몰 </a:t>
            </a:r>
            <a:r>
              <a:rPr lang="en-US" altLang="ko-KR" sz="2800" spc="-160" smtClean="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스크립트 관리 기능 활용하여 </a:t>
            </a:r>
            <a:r>
              <a:rPr lang="en-US" altLang="ko-KR" sz="2800" spc="-160">
                <a:solidFill>
                  <a:srgbClr val="000000"/>
                </a:solidFill>
              </a:rPr>
              <a:t>GTM </a:t>
            </a:r>
            <a:r>
              <a:rPr lang="ko-KR" altLang="en-US" sz="2800" spc="-160" smtClean="0">
                <a:solidFill>
                  <a:srgbClr val="000000"/>
                </a:solidFill>
              </a:rPr>
              <a:t>추적코드 </a:t>
            </a:r>
            <a:r>
              <a:rPr lang="ko-KR" altLang="en-US" sz="2800" spc="-160">
                <a:solidFill>
                  <a:srgbClr val="000000"/>
                </a:solidFill>
              </a:rPr>
              <a:t>설치하기</a:t>
            </a:r>
            <a:endParaRPr sz="2800"/>
          </a:p>
        </p:txBody>
      </p:sp>
      <p:sp>
        <p:nvSpPr>
          <p:cNvPr id="2" name="한쪽 모서리는 잘리고 다른 쪽 모서리는 둥근 사각형 1"/>
          <p:cNvSpPr/>
          <p:nvPr/>
        </p:nvSpPr>
        <p:spPr>
          <a:xfrm>
            <a:off x="8279476" y="3582785"/>
            <a:ext cx="507077" cy="207819"/>
          </a:xfrm>
          <a:prstGeom prst="snip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한쪽 모서리는 잘리고 다른 쪽 모서리는 둥근 사각형 17"/>
          <p:cNvSpPr/>
          <p:nvPr/>
        </p:nvSpPr>
        <p:spPr>
          <a:xfrm>
            <a:off x="8279476" y="3835709"/>
            <a:ext cx="507077" cy="207819"/>
          </a:xfrm>
          <a:prstGeom prst="snip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한쪽 모서리는 잘리고 다른 쪽 모서리는 둥근 사각형 18"/>
          <p:cNvSpPr/>
          <p:nvPr/>
        </p:nvSpPr>
        <p:spPr>
          <a:xfrm>
            <a:off x="8279476" y="4116904"/>
            <a:ext cx="507077" cy="207819"/>
          </a:xfrm>
          <a:prstGeom prst="snip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한쪽 모서리는 잘리고 다른 쪽 모서리는 둥근 사각형 19"/>
          <p:cNvSpPr/>
          <p:nvPr/>
        </p:nvSpPr>
        <p:spPr>
          <a:xfrm>
            <a:off x="8279476" y="4384625"/>
            <a:ext cx="507077" cy="207819"/>
          </a:xfrm>
          <a:prstGeom prst="snip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한쪽 모서리는 잘리고 다른 쪽 모서리는 둥근 사각형 20"/>
          <p:cNvSpPr/>
          <p:nvPr/>
        </p:nvSpPr>
        <p:spPr>
          <a:xfrm>
            <a:off x="8279476" y="4686902"/>
            <a:ext cx="507077" cy="207819"/>
          </a:xfrm>
          <a:prstGeom prst="snip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고도몰 관리자 페이지에 접속합니다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좌측 상단에 기본설정 메뉴를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209" y="1188720"/>
            <a:ext cx="9252091" cy="4513810"/>
          </a:xfrm>
          <a:prstGeom prst="rect">
            <a:avLst/>
          </a:prstGeom>
        </p:spPr>
      </p:pic>
      <p:sp>
        <p:nvSpPr>
          <p:cNvPr id="25" name="모서리가 둥근 직사각형 24"/>
          <p:cNvSpPr/>
          <p:nvPr/>
        </p:nvSpPr>
        <p:spPr>
          <a:xfrm>
            <a:off x="87605" y="1425010"/>
            <a:ext cx="527537" cy="171034"/>
          </a:xfrm>
          <a:prstGeom prst="roundRect">
            <a:avLst>
              <a:gd name="adj" fmla="val 7753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/>
                    </a14:imgEffect>
                  </a14:imgLayer>
                </a14:imgProps>
              </a:ext>
            </a:extLst>
          </a:blip>
          <a:srcRect l="-1" t="10129" r="86661" b="83610"/>
          <a:stretch/>
        </p:blipFill>
        <p:spPr>
          <a:xfrm>
            <a:off x="87606" y="1645920"/>
            <a:ext cx="1234118" cy="282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493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2-2) </a:t>
            </a:r>
            <a:r>
              <a:rPr lang="ko-KR" altLang="en-US" sz="2800" spc="-160">
                <a:solidFill>
                  <a:srgbClr val="000000"/>
                </a:solidFill>
              </a:rPr>
              <a:t>고도몰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스크립트 관리 기능 활용하여 </a:t>
            </a:r>
            <a:r>
              <a:rPr lang="en-US" altLang="ko-KR" sz="2800" spc="-160">
                <a:solidFill>
                  <a:srgbClr val="000000"/>
                </a:solidFill>
              </a:rPr>
              <a:t>GTM </a:t>
            </a:r>
            <a:r>
              <a:rPr lang="ko-KR" altLang="en-US" sz="2800" spc="-160" smtClean="0">
                <a:solidFill>
                  <a:srgbClr val="000000"/>
                </a:solidFill>
              </a:rPr>
              <a:t>추적코드 </a:t>
            </a:r>
            <a:r>
              <a:rPr lang="ko-KR" altLang="en-US" sz="2800" spc="-160">
                <a:solidFill>
                  <a:srgbClr val="000000"/>
                </a:solidFill>
              </a:rPr>
              <a:t>설치하기</a:t>
            </a:r>
            <a:endParaRPr sz="2800"/>
          </a:p>
        </p:txBody>
      </p:sp>
      <p:sp>
        <p:nvSpPr>
          <p:cNvPr id="2" name="한쪽 모서리는 잘리고 다른 쪽 모서리는 둥근 사각형 1"/>
          <p:cNvSpPr/>
          <p:nvPr/>
        </p:nvSpPr>
        <p:spPr>
          <a:xfrm>
            <a:off x="8279476" y="3582785"/>
            <a:ext cx="507077" cy="207819"/>
          </a:xfrm>
          <a:prstGeom prst="snip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한쪽 모서리는 잘리고 다른 쪽 모서리는 둥근 사각형 17"/>
          <p:cNvSpPr/>
          <p:nvPr/>
        </p:nvSpPr>
        <p:spPr>
          <a:xfrm>
            <a:off x="8279476" y="3835709"/>
            <a:ext cx="507077" cy="207819"/>
          </a:xfrm>
          <a:prstGeom prst="snip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한쪽 모서리는 잘리고 다른 쪽 모서리는 둥근 사각형 18"/>
          <p:cNvSpPr/>
          <p:nvPr/>
        </p:nvSpPr>
        <p:spPr>
          <a:xfrm>
            <a:off x="8279476" y="4116904"/>
            <a:ext cx="507077" cy="207819"/>
          </a:xfrm>
          <a:prstGeom prst="snip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한쪽 모서리는 잘리고 다른 쪽 모서리는 둥근 사각형 19"/>
          <p:cNvSpPr/>
          <p:nvPr/>
        </p:nvSpPr>
        <p:spPr>
          <a:xfrm>
            <a:off x="8279476" y="4384625"/>
            <a:ext cx="507077" cy="207819"/>
          </a:xfrm>
          <a:prstGeom prst="snip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한쪽 모서리는 잘리고 다른 쪽 모서리는 둥근 사각형 20"/>
          <p:cNvSpPr/>
          <p:nvPr/>
        </p:nvSpPr>
        <p:spPr>
          <a:xfrm>
            <a:off x="8279476" y="4686902"/>
            <a:ext cx="507077" cy="207819"/>
          </a:xfrm>
          <a:prstGeom prst="snip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기본설정 메뉴에 접속했습니다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좌측 메뉴 탭 중 외부서비스 설정 메뉴를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외부서비스 설정 메뉴에 진입 후 우측에 외부스크립트 등록 버튼을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64" y="1205936"/>
            <a:ext cx="9282270" cy="4520490"/>
          </a:xfrm>
          <a:prstGeom prst="rect">
            <a:avLst/>
          </a:prstGeom>
          <a:ln w="28575">
            <a:noFill/>
          </a:ln>
        </p:spPr>
      </p:pic>
      <p:sp>
        <p:nvSpPr>
          <p:cNvPr id="14" name="모서리가 둥근 직사각형 13"/>
          <p:cNvSpPr/>
          <p:nvPr/>
        </p:nvSpPr>
        <p:spPr>
          <a:xfrm>
            <a:off x="138499" y="3555238"/>
            <a:ext cx="967094" cy="160551"/>
          </a:xfrm>
          <a:prstGeom prst="roundRect">
            <a:avLst>
              <a:gd name="adj" fmla="val 775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8611985" y="2750277"/>
            <a:ext cx="667836" cy="150866"/>
          </a:xfrm>
          <a:prstGeom prst="roundRect">
            <a:avLst>
              <a:gd name="adj" fmla="val 775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7196" y="3547964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8439117" y="2741100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/>
                    </a14:imgEffect>
                  </a14:imgLayer>
                </a14:imgProps>
              </a:ext>
            </a:extLst>
          </a:blip>
          <a:srcRect l="70361" t="42835" r="23549" b="31421"/>
          <a:stretch/>
        </p:blipFill>
        <p:spPr>
          <a:xfrm>
            <a:off x="6633557" y="3142211"/>
            <a:ext cx="565266" cy="1163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731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2-2) </a:t>
            </a:r>
            <a:r>
              <a:rPr lang="ko-KR" altLang="en-US" sz="2800" spc="-160">
                <a:solidFill>
                  <a:srgbClr val="000000"/>
                </a:solidFill>
              </a:rPr>
              <a:t>고도몰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스크립트 관리 기능 활용하여 </a:t>
            </a:r>
            <a:r>
              <a:rPr lang="en-US" altLang="ko-KR" sz="2800" spc="-160">
                <a:solidFill>
                  <a:srgbClr val="000000"/>
                </a:solidFill>
              </a:rPr>
              <a:t>GTM </a:t>
            </a:r>
            <a:r>
              <a:rPr lang="ko-KR" altLang="en-US" sz="2800" spc="-160" smtClean="0">
                <a:solidFill>
                  <a:srgbClr val="000000"/>
                </a:solidFill>
              </a:rPr>
              <a:t>추적코드 </a:t>
            </a:r>
            <a:r>
              <a:rPr lang="ko-KR" altLang="en-US" sz="2800" spc="-160">
                <a:solidFill>
                  <a:srgbClr val="000000"/>
                </a:solidFill>
              </a:rPr>
              <a:t>설치하기</a:t>
            </a:r>
            <a:endParaRPr sz="2800"/>
          </a:p>
        </p:txBody>
      </p:sp>
      <p:sp>
        <p:nvSpPr>
          <p:cNvPr id="2" name="한쪽 모서리는 잘리고 다른 쪽 모서리는 둥근 사각형 1"/>
          <p:cNvSpPr/>
          <p:nvPr/>
        </p:nvSpPr>
        <p:spPr>
          <a:xfrm>
            <a:off x="8279476" y="3582785"/>
            <a:ext cx="507077" cy="207819"/>
          </a:xfrm>
          <a:prstGeom prst="snip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한쪽 모서리는 잘리고 다른 쪽 모서리는 둥근 사각형 17"/>
          <p:cNvSpPr/>
          <p:nvPr/>
        </p:nvSpPr>
        <p:spPr>
          <a:xfrm>
            <a:off x="8279476" y="3835709"/>
            <a:ext cx="507077" cy="207819"/>
          </a:xfrm>
          <a:prstGeom prst="snip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한쪽 모서리는 잘리고 다른 쪽 모서리는 둥근 사각형 18"/>
          <p:cNvSpPr/>
          <p:nvPr/>
        </p:nvSpPr>
        <p:spPr>
          <a:xfrm>
            <a:off x="8279476" y="4116904"/>
            <a:ext cx="507077" cy="207819"/>
          </a:xfrm>
          <a:prstGeom prst="snip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한쪽 모서리는 잘리고 다른 쪽 모서리는 둥근 사각형 19"/>
          <p:cNvSpPr/>
          <p:nvPr/>
        </p:nvSpPr>
        <p:spPr>
          <a:xfrm>
            <a:off x="8279476" y="4384625"/>
            <a:ext cx="507077" cy="207819"/>
          </a:xfrm>
          <a:prstGeom prst="snip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한쪽 모서리는 잘리고 다른 쪽 모서리는 둥근 사각형 20"/>
          <p:cNvSpPr/>
          <p:nvPr/>
        </p:nvSpPr>
        <p:spPr>
          <a:xfrm>
            <a:off x="8279476" y="4686902"/>
            <a:ext cx="507077" cy="207819"/>
          </a:xfrm>
          <a:prstGeom prst="snip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외부 스크립트 등록 페이지로 진입했습니다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서비스명을 구글애널리틱스 추적코드로 작성합니다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스크립트 삽입위치는 상단공통영역에 체크합니다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PC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쇼핑몰 탭에 복사했던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GA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추적코드를 붙여넣습니다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83" y="1226784"/>
            <a:ext cx="9203239" cy="4512056"/>
          </a:xfrm>
          <a:prstGeom prst="rect">
            <a:avLst/>
          </a:prstGeom>
        </p:spPr>
      </p:pic>
      <p:sp>
        <p:nvSpPr>
          <p:cNvPr id="13" name="모서리가 둥근 직사각형 12"/>
          <p:cNvSpPr/>
          <p:nvPr/>
        </p:nvSpPr>
        <p:spPr>
          <a:xfrm>
            <a:off x="1983924" y="2465063"/>
            <a:ext cx="1258040" cy="150745"/>
          </a:xfrm>
          <a:prstGeom prst="roundRect">
            <a:avLst>
              <a:gd name="adj" fmla="val 775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1983924" y="2979739"/>
            <a:ext cx="601334" cy="187410"/>
          </a:xfrm>
          <a:prstGeom prst="roundRect">
            <a:avLst>
              <a:gd name="adj" fmla="val 775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2069869" y="3256831"/>
            <a:ext cx="399011" cy="151388"/>
          </a:xfrm>
          <a:prstGeom prst="roundRect">
            <a:avLst>
              <a:gd name="adj" fmla="val 775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1823333" y="2440710"/>
            <a:ext cx="172868" cy="175098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1812547" y="3017928"/>
            <a:ext cx="172868" cy="175098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1897001" y="3240562"/>
            <a:ext cx="172868" cy="175098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3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9869" y="3482812"/>
            <a:ext cx="2958191" cy="740995"/>
          </a:xfrm>
          <a:prstGeom prst="rect">
            <a:avLst/>
          </a:prstGeom>
        </p:spPr>
      </p:pic>
      <p:sp>
        <p:nvSpPr>
          <p:cNvPr id="16" name="모서리가 둥근 직사각형 15"/>
          <p:cNvSpPr/>
          <p:nvPr/>
        </p:nvSpPr>
        <p:spPr>
          <a:xfrm>
            <a:off x="1996201" y="3459480"/>
            <a:ext cx="3406379" cy="788856"/>
          </a:xfrm>
          <a:prstGeom prst="roundRect">
            <a:avLst>
              <a:gd name="adj" fmla="val 775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/>
          <p:cNvSpPr/>
          <p:nvPr/>
        </p:nvSpPr>
        <p:spPr>
          <a:xfrm>
            <a:off x="1905314" y="3396295"/>
            <a:ext cx="172868" cy="175098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4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4820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2-2) </a:t>
            </a:r>
            <a:r>
              <a:rPr lang="ko-KR" altLang="en-US" sz="2800" spc="-160">
                <a:solidFill>
                  <a:srgbClr val="000000"/>
                </a:solidFill>
              </a:rPr>
              <a:t>고도몰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스크립트 관리 기능 활용하여 </a:t>
            </a:r>
            <a:r>
              <a:rPr lang="en-US" altLang="ko-KR" sz="2800" spc="-160">
                <a:solidFill>
                  <a:srgbClr val="000000"/>
                </a:solidFill>
              </a:rPr>
              <a:t>GTM </a:t>
            </a:r>
            <a:r>
              <a:rPr lang="ko-KR" altLang="en-US" sz="2800" spc="-160" smtClean="0">
                <a:solidFill>
                  <a:srgbClr val="000000"/>
                </a:solidFill>
              </a:rPr>
              <a:t>추적코드 </a:t>
            </a:r>
            <a:r>
              <a:rPr lang="ko-KR" altLang="en-US" sz="2800" spc="-160">
                <a:solidFill>
                  <a:srgbClr val="000000"/>
                </a:solidFill>
              </a:rPr>
              <a:t>설치하기</a:t>
            </a:r>
            <a:endParaRPr sz="2800"/>
          </a:p>
        </p:txBody>
      </p:sp>
      <p:sp>
        <p:nvSpPr>
          <p:cNvPr id="2" name="한쪽 모서리는 잘리고 다른 쪽 모서리는 둥근 사각형 1"/>
          <p:cNvSpPr/>
          <p:nvPr/>
        </p:nvSpPr>
        <p:spPr>
          <a:xfrm>
            <a:off x="8279476" y="3582785"/>
            <a:ext cx="507077" cy="207819"/>
          </a:xfrm>
          <a:prstGeom prst="snipRoundRect">
            <a:avLst/>
          </a:prstGeom>
          <a:solidFill>
            <a:schemeClr val="bg1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한쪽 모서리는 잘리고 다른 쪽 모서리는 둥근 사각형 17"/>
          <p:cNvSpPr/>
          <p:nvPr/>
        </p:nvSpPr>
        <p:spPr>
          <a:xfrm>
            <a:off x="8279476" y="3835709"/>
            <a:ext cx="507077" cy="207819"/>
          </a:xfrm>
          <a:prstGeom prst="snipRoundRect">
            <a:avLst/>
          </a:prstGeom>
          <a:solidFill>
            <a:schemeClr val="bg1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한쪽 모서리는 잘리고 다른 쪽 모서리는 둥근 사각형 18"/>
          <p:cNvSpPr/>
          <p:nvPr/>
        </p:nvSpPr>
        <p:spPr>
          <a:xfrm>
            <a:off x="8279476" y="4116904"/>
            <a:ext cx="507077" cy="207819"/>
          </a:xfrm>
          <a:prstGeom prst="snipRoundRect">
            <a:avLst/>
          </a:prstGeom>
          <a:solidFill>
            <a:schemeClr val="bg1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한쪽 모서리는 잘리고 다른 쪽 모서리는 둥근 사각형 19"/>
          <p:cNvSpPr/>
          <p:nvPr/>
        </p:nvSpPr>
        <p:spPr>
          <a:xfrm>
            <a:off x="8279476" y="4384625"/>
            <a:ext cx="507077" cy="207819"/>
          </a:xfrm>
          <a:prstGeom prst="snipRoundRect">
            <a:avLst/>
          </a:prstGeom>
          <a:solidFill>
            <a:schemeClr val="bg1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한쪽 모서리는 잘리고 다른 쪽 모서리는 둥근 사각형 20"/>
          <p:cNvSpPr/>
          <p:nvPr/>
        </p:nvSpPr>
        <p:spPr>
          <a:xfrm>
            <a:off x="8279476" y="4686902"/>
            <a:ext cx="507077" cy="207819"/>
          </a:xfrm>
          <a:prstGeom prst="snipRoundRect">
            <a:avLst/>
          </a:prstGeom>
          <a:solidFill>
            <a:schemeClr val="bg1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PC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쇼핑몰 탭에서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GA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추적코드 붙여넣기가 끝나면 모바일 쇼핑몰 탭을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마찬가지로 복사했던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GA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추적코드를 붙여넣습니다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우측 상단에 저장버튼을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이로써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PC / M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모두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GA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추적코드 설치가 완료되었습니다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55" y="1239559"/>
            <a:ext cx="9280374" cy="4495258"/>
          </a:xfrm>
          <a:prstGeom prst="rect">
            <a:avLst/>
          </a:prstGeom>
        </p:spPr>
      </p:pic>
      <p:sp>
        <p:nvSpPr>
          <p:cNvPr id="15" name="모서리가 둥근 직사각형 14"/>
          <p:cNvSpPr/>
          <p:nvPr/>
        </p:nvSpPr>
        <p:spPr>
          <a:xfrm>
            <a:off x="2468880" y="3280008"/>
            <a:ext cx="548640" cy="151388"/>
          </a:xfrm>
          <a:prstGeom prst="roundRect">
            <a:avLst>
              <a:gd name="adj" fmla="val 775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2028305" y="3448022"/>
            <a:ext cx="3077095" cy="816407"/>
          </a:xfrm>
          <a:prstGeom prst="roundRect">
            <a:avLst>
              <a:gd name="adj" fmla="val 775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모서리가 둥근 직사각형 27"/>
          <p:cNvSpPr/>
          <p:nvPr/>
        </p:nvSpPr>
        <p:spPr>
          <a:xfrm>
            <a:off x="8867043" y="1861767"/>
            <a:ext cx="468151" cy="324479"/>
          </a:xfrm>
          <a:prstGeom prst="roundRect">
            <a:avLst>
              <a:gd name="adj" fmla="val 775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/>
          <p:cNvSpPr/>
          <p:nvPr/>
        </p:nvSpPr>
        <p:spPr>
          <a:xfrm>
            <a:off x="1917267" y="3399639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2354187" y="3240562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9869" y="3482812"/>
            <a:ext cx="2958191" cy="740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826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 smtClean="0">
                <a:solidFill>
                  <a:srgbClr val="000000"/>
                </a:solidFill>
              </a:rPr>
              <a:t>2-2) </a:t>
            </a:r>
            <a:r>
              <a:rPr lang="ko-KR" altLang="en-US" sz="2800" spc="-160" smtClean="0">
                <a:solidFill>
                  <a:srgbClr val="000000"/>
                </a:solidFill>
              </a:rPr>
              <a:t>고도몰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디자인 편집 기능 활용하여 </a:t>
            </a:r>
            <a:r>
              <a:rPr lang="en-US" altLang="ko-KR" sz="2800" spc="-160">
                <a:solidFill>
                  <a:srgbClr val="000000"/>
                </a:solidFill>
              </a:rPr>
              <a:t>GTM </a:t>
            </a:r>
            <a:r>
              <a:rPr lang="ko-KR" altLang="en-US" sz="2800" spc="-160" smtClean="0">
                <a:solidFill>
                  <a:srgbClr val="000000"/>
                </a:solidFill>
              </a:rPr>
              <a:t>추적코드 </a:t>
            </a:r>
            <a:r>
              <a:rPr lang="ko-KR" altLang="en-US" sz="2800" spc="-160">
                <a:solidFill>
                  <a:srgbClr val="000000"/>
                </a:solidFill>
              </a:rPr>
              <a:t>직접 설치하기</a:t>
            </a:r>
            <a:endParaRPr sz="2800"/>
          </a:p>
        </p:txBody>
      </p:sp>
      <p:sp>
        <p:nvSpPr>
          <p:cNvPr id="2" name="한쪽 모서리는 잘리고 다른 쪽 모서리는 둥근 사각형 1"/>
          <p:cNvSpPr/>
          <p:nvPr/>
        </p:nvSpPr>
        <p:spPr>
          <a:xfrm>
            <a:off x="8279476" y="3582785"/>
            <a:ext cx="507077" cy="207819"/>
          </a:xfrm>
          <a:prstGeom prst="snipRoundRect">
            <a:avLst/>
          </a:prstGeom>
          <a:solidFill>
            <a:schemeClr val="bg1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한쪽 모서리는 잘리고 다른 쪽 모서리는 둥근 사각형 17"/>
          <p:cNvSpPr/>
          <p:nvPr/>
        </p:nvSpPr>
        <p:spPr>
          <a:xfrm>
            <a:off x="8279476" y="3835709"/>
            <a:ext cx="507077" cy="207819"/>
          </a:xfrm>
          <a:prstGeom prst="snipRoundRect">
            <a:avLst/>
          </a:prstGeom>
          <a:solidFill>
            <a:schemeClr val="bg1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한쪽 모서리는 잘리고 다른 쪽 모서리는 둥근 사각형 18"/>
          <p:cNvSpPr/>
          <p:nvPr/>
        </p:nvSpPr>
        <p:spPr>
          <a:xfrm>
            <a:off x="8279476" y="4116904"/>
            <a:ext cx="507077" cy="207819"/>
          </a:xfrm>
          <a:prstGeom prst="snipRoundRect">
            <a:avLst/>
          </a:prstGeom>
          <a:solidFill>
            <a:schemeClr val="bg1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한쪽 모서리는 잘리고 다른 쪽 모서리는 둥근 사각형 19"/>
          <p:cNvSpPr/>
          <p:nvPr/>
        </p:nvSpPr>
        <p:spPr>
          <a:xfrm>
            <a:off x="8279476" y="4384625"/>
            <a:ext cx="507077" cy="207819"/>
          </a:xfrm>
          <a:prstGeom prst="snipRoundRect">
            <a:avLst/>
          </a:prstGeom>
          <a:solidFill>
            <a:schemeClr val="bg1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한쪽 모서리는 잘리고 다른 쪽 모서리는 둥근 사각형 20"/>
          <p:cNvSpPr/>
          <p:nvPr/>
        </p:nvSpPr>
        <p:spPr>
          <a:xfrm>
            <a:off x="8279476" y="4686902"/>
            <a:ext cx="507077" cy="207819"/>
          </a:xfrm>
          <a:prstGeom prst="snipRoundRect">
            <a:avLst/>
          </a:prstGeom>
          <a:solidFill>
            <a:schemeClr val="bg1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고도몰 관리자 페이지에 접속합니다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상단에 디자인 메뉴를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좌측 하단에 폴더목록 중 전체 레이아웃 폴더를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전체 레이아웃의 하위 파일 중 상단 레이아웃 파일을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690" y="1352937"/>
            <a:ext cx="9187771" cy="446290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2701" y="1300681"/>
            <a:ext cx="1933575" cy="5181600"/>
          </a:xfrm>
          <a:prstGeom prst="rect">
            <a:avLst/>
          </a:prstGeom>
          <a:ln w="28575">
            <a:solidFill>
              <a:srgbClr val="0070C0"/>
            </a:solidFill>
          </a:ln>
        </p:spPr>
      </p:pic>
      <p:sp>
        <p:nvSpPr>
          <p:cNvPr id="25" name="모서리가 둥근 직사각형 24"/>
          <p:cNvSpPr/>
          <p:nvPr/>
        </p:nvSpPr>
        <p:spPr>
          <a:xfrm>
            <a:off x="2909454" y="1517825"/>
            <a:ext cx="533460" cy="269412"/>
          </a:xfrm>
          <a:prstGeom prst="roundRect">
            <a:avLst>
              <a:gd name="adj" fmla="val 775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모서리가 둥근 직사각형 25"/>
          <p:cNvSpPr/>
          <p:nvPr/>
        </p:nvSpPr>
        <p:spPr>
          <a:xfrm>
            <a:off x="100086" y="4384625"/>
            <a:ext cx="1080321" cy="1500786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/>
          <p:cNvCxnSpPr/>
          <p:nvPr/>
        </p:nvCxnSpPr>
        <p:spPr>
          <a:xfrm flipV="1">
            <a:off x="1202634" y="4043529"/>
            <a:ext cx="5405984" cy="1142737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모서리가 둥근 직사각형 26"/>
          <p:cNvSpPr/>
          <p:nvPr/>
        </p:nvSpPr>
        <p:spPr>
          <a:xfrm>
            <a:off x="6777763" y="1300681"/>
            <a:ext cx="1958513" cy="5181600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모서리가 둥근 직사각형 30"/>
          <p:cNvSpPr/>
          <p:nvPr/>
        </p:nvSpPr>
        <p:spPr>
          <a:xfrm>
            <a:off x="7015279" y="3582785"/>
            <a:ext cx="1372263" cy="179548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모서리가 둥근 직사각형 31"/>
          <p:cNvSpPr/>
          <p:nvPr/>
        </p:nvSpPr>
        <p:spPr>
          <a:xfrm>
            <a:off x="7148945" y="4762739"/>
            <a:ext cx="1080254" cy="32465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2798416" y="1430276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6878568" y="3466558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7015279" y="4675190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3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2100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2-2) </a:t>
            </a:r>
            <a:r>
              <a:rPr lang="ko-KR" altLang="en-US" sz="2800" spc="-160">
                <a:solidFill>
                  <a:srgbClr val="000000"/>
                </a:solidFill>
              </a:rPr>
              <a:t>고도몰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디자인 편집 기능 활용하여 </a:t>
            </a:r>
            <a:r>
              <a:rPr lang="en-US" altLang="ko-KR" sz="2800" spc="-160">
                <a:solidFill>
                  <a:srgbClr val="000000"/>
                </a:solidFill>
              </a:rPr>
              <a:t>GTM </a:t>
            </a:r>
            <a:r>
              <a:rPr lang="ko-KR" altLang="en-US" sz="2800" spc="-160" smtClean="0">
                <a:solidFill>
                  <a:srgbClr val="000000"/>
                </a:solidFill>
              </a:rPr>
              <a:t>추적코드 </a:t>
            </a:r>
            <a:r>
              <a:rPr lang="ko-KR" altLang="en-US" sz="2800" spc="-160">
                <a:solidFill>
                  <a:srgbClr val="000000"/>
                </a:solidFill>
              </a:rPr>
              <a:t>직접 설치하기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상단레이아웃 파일에서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&lt;/head&gt;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태그를 찾아봅니다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&lt;/head&gt;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태그 위에 복사했던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GA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추적코드를 붙여넣습니다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우측 상단에 디자인 페이지 저장 버튼을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PC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웹사이트의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GA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추적코드 직접설치가 완료되었습니다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l="11522" b="1226"/>
          <a:stretch/>
        </p:blipFill>
        <p:spPr>
          <a:xfrm>
            <a:off x="207818" y="796444"/>
            <a:ext cx="8267007" cy="446844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/>
          <a:srcRect t="21277" r="5252"/>
          <a:stretch/>
        </p:blipFill>
        <p:spPr>
          <a:xfrm>
            <a:off x="3810866" y="5181600"/>
            <a:ext cx="5432887" cy="1454674"/>
          </a:xfrm>
          <a:prstGeom prst="rect">
            <a:avLst/>
          </a:prstGeom>
        </p:spPr>
      </p:pic>
      <p:sp>
        <p:nvSpPr>
          <p:cNvPr id="15" name="모서리가 둥근 직사각형 14"/>
          <p:cNvSpPr/>
          <p:nvPr/>
        </p:nvSpPr>
        <p:spPr>
          <a:xfrm>
            <a:off x="353289" y="3610656"/>
            <a:ext cx="3717684" cy="991824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화살표 연결선 15"/>
          <p:cNvCxnSpPr>
            <a:stCxn id="15" idx="2"/>
            <a:endCxn id="4" idx="1"/>
          </p:cNvCxnSpPr>
          <p:nvPr/>
        </p:nvCxnSpPr>
        <p:spPr>
          <a:xfrm>
            <a:off x="2212131" y="4602480"/>
            <a:ext cx="1598735" cy="1306457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모서리가 둥근 직사각형 25"/>
          <p:cNvSpPr/>
          <p:nvPr/>
        </p:nvSpPr>
        <p:spPr>
          <a:xfrm>
            <a:off x="3997292" y="6450275"/>
            <a:ext cx="688058" cy="219598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모서리가 둥근 직사각형 26"/>
          <p:cNvSpPr/>
          <p:nvPr/>
        </p:nvSpPr>
        <p:spPr>
          <a:xfrm>
            <a:off x="4224505" y="5166360"/>
            <a:ext cx="5110687" cy="1216716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/>
          <p:cNvSpPr/>
          <p:nvPr/>
        </p:nvSpPr>
        <p:spPr>
          <a:xfrm>
            <a:off x="3846719" y="6323747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4070973" y="5011444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7506390" y="762669"/>
            <a:ext cx="900711" cy="268109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52343" y="5223477"/>
            <a:ext cx="4876800" cy="1133475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9981" y="3647563"/>
            <a:ext cx="3316125" cy="770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289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2-2) </a:t>
            </a:r>
            <a:r>
              <a:rPr lang="ko-KR" altLang="en-US" sz="2800" spc="-160">
                <a:solidFill>
                  <a:srgbClr val="000000"/>
                </a:solidFill>
              </a:rPr>
              <a:t>고도몰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디자인 편집 기능 활용하여 </a:t>
            </a:r>
            <a:r>
              <a:rPr lang="en-US" altLang="ko-KR" sz="2800" spc="-160">
                <a:solidFill>
                  <a:srgbClr val="000000"/>
                </a:solidFill>
              </a:rPr>
              <a:t>GTM </a:t>
            </a:r>
            <a:r>
              <a:rPr lang="ko-KR" altLang="en-US" sz="2800" spc="-160" smtClean="0">
                <a:solidFill>
                  <a:srgbClr val="000000"/>
                </a:solidFill>
              </a:rPr>
              <a:t>추적코드 </a:t>
            </a:r>
            <a:r>
              <a:rPr lang="ko-KR" altLang="en-US" sz="2800" spc="-160">
                <a:solidFill>
                  <a:srgbClr val="000000"/>
                </a:solidFill>
              </a:rPr>
              <a:t>직접 설치하기</a:t>
            </a:r>
            <a:endParaRPr sz="2800"/>
          </a:p>
        </p:txBody>
      </p:sp>
      <p:sp>
        <p:nvSpPr>
          <p:cNvPr id="2" name="한쪽 모서리는 잘리고 다른 쪽 모서리는 둥근 사각형 1"/>
          <p:cNvSpPr/>
          <p:nvPr/>
        </p:nvSpPr>
        <p:spPr>
          <a:xfrm>
            <a:off x="8279476" y="3582785"/>
            <a:ext cx="507077" cy="207819"/>
          </a:xfrm>
          <a:prstGeom prst="snip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한쪽 모서리는 잘리고 다른 쪽 모서리는 둥근 사각형 17"/>
          <p:cNvSpPr/>
          <p:nvPr/>
        </p:nvSpPr>
        <p:spPr>
          <a:xfrm>
            <a:off x="8279476" y="3835709"/>
            <a:ext cx="507077" cy="207819"/>
          </a:xfrm>
          <a:prstGeom prst="snip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한쪽 모서리는 잘리고 다른 쪽 모서리는 둥근 사각형 18"/>
          <p:cNvSpPr/>
          <p:nvPr/>
        </p:nvSpPr>
        <p:spPr>
          <a:xfrm>
            <a:off x="8279476" y="4116904"/>
            <a:ext cx="507077" cy="207819"/>
          </a:xfrm>
          <a:prstGeom prst="snip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한쪽 모서리는 잘리고 다른 쪽 모서리는 둥근 사각형 19"/>
          <p:cNvSpPr/>
          <p:nvPr/>
        </p:nvSpPr>
        <p:spPr>
          <a:xfrm>
            <a:off x="8279476" y="4384625"/>
            <a:ext cx="507077" cy="207819"/>
          </a:xfrm>
          <a:prstGeom prst="snip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한쪽 모서리는 잘리고 다른 쪽 모서리는 둥근 사각형 20"/>
          <p:cNvSpPr/>
          <p:nvPr/>
        </p:nvSpPr>
        <p:spPr>
          <a:xfrm>
            <a:off x="8279476" y="4686902"/>
            <a:ext cx="507077" cy="207819"/>
          </a:xfrm>
          <a:prstGeom prst="snip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PC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쇼핑몰 탭에서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GA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추적코드 설치가 끝나면 모바일샵 메뉴를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좌측에 디자인 스킨리스트 메뉴를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981" y="1205345"/>
            <a:ext cx="9332528" cy="4461046"/>
          </a:xfrm>
          <a:prstGeom prst="rect">
            <a:avLst/>
          </a:prstGeom>
        </p:spPr>
      </p:pic>
      <p:sp>
        <p:nvSpPr>
          <p:cNvPr id="13" name="모서리가 둥근 직사각형 12"/>
          <p:cNvSpPr/>
          <p:nvPr/>
        </p:nvSpPr>
        <p:spPr>
          <a:xfrm>
            <a:off x="4351711" y="1382845"/>
            <a:ext cx="569424" cy="263075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143980" y="3659066"/>
            <a:ext cx="795358" cy="176643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4252975" y="1245370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32942" y="3572289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260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2-2) </a:t>
            </a:r>
            <a:r>
              <a:rPr lang="ko-KR" altLang="en-US" sz="2800" spc="-160">
                <a:solidFill>
                  <a:srgbClr val="000000"/>
                </a:solidFill>
              </a:rPr>
              <a:t>고도몰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디자인 편집 기능 활용하여 </a:t>
            </a:r>
            <a:r>
              <a:rPr lang="en-US" altLang="ko-KR" sz="2800" spc="-160">
                <a:solidFill>
                  <a:srgbClr val="000000"/>
                </a:solidFill>
              </a:rPr>
              <a:t>GTM </a:t>
            </a:r>
            <a:r>
              <a:rPr lang="ko-KR" altLang="en-US" sz="2800" spc="-160" smtClean="0">
                <a:solidFill>
                  <a:srgbClr val="000000"/>
                </a:solidFill>
              </a:rPr>
              <a:t>추적코드 </a:t>
            </a:r>
            <a:r>
              <a:rPr lang="ko-KR" altLang="en-US" sz="2800" spc="-160">
                <a:solidFill>
                  <a:srgbClr val="000000"/>
                </a:solidFill>
              </a:rPr>
              <a:t>직접 설치하기</a:t>
            </a:r>
            <a:endParaRPr sz="2800"/>
          </a:p>
        </p:txBody>
      </p:sp>
      <p:sp>
        <p:nvSpPr>
          <p:cNvPr id="2" name="한쪽 모서리는 잘리고 다른 쪽 모서리는 둥근 사각형 1"/>
          <p:cNvSpPr/>
          <p:nvPr/>
        </p:nvSpPr>
        <p:spPr>
          <a:xfrm>
            <a:off x="8279476" y="3582785"/>
            <a:ext cx="507077" cy="207819"/>
          </a:xfrm>
          <a:prstGeom prst="snipRoundRect">
            <a:avLst/>
          </a:prstGeom>
          <a:solidFill>
            <a:schemeClr val="bg1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한쪽 모서리는 잘리고 다른 쪽 모서리는 둥근 사각형 17"/>
          <p:cNvSpPr/>
          <p:nvPr/>
        </p:nvSpPr>
        <p:spPr>
          <a:xfrm>
            <a:off x="8279476" y="3835709"/>
            <a:ext cx="507077" cy="207819"/>
          </a:xfrm>
          <a:prstGeom prst="snipRoundRect">
            <a:avLst/>
          </a:prstGeom>
          <a:solidFill>
            <a:schemeClr val="bg1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한쪽 모서리는 잘리고 다른 쪽 모서리는 둥근 사각형 18"/>
          <p:cNvSpPr/>
          <p:nvPr/>
        </p:nvSpPr>
        <p:spPr>
          <a:xfrm>
            <a:off x="8279476" y="4116904"/>
            <a:ext cx="507077" cy="207819"/>
          </a:xfrm>
          <a:prstGeom prst="snipRoundRect">
            <a:avLst/>
          </a:prstGeom>
          <a:solidFill>
            <a:schemeClr val="bg1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한쪽 모서리는 잘리고 다른 쪽 모서리는 둥근 사각형 19"/>
          <p:cNvSpPr/>
          <p:nvPr/>
        </p:nvSpPr>
        <p:spPr>
          <a:xfrm>
            <a:off x="8279476" y="4384625"/>
            <a:ext cx="507077" cy="207819"/>
          </a:xfrm>
          <a:prstGeom prst="snipRoundRect">
            <a:avLst/>
          </a:prstGeom>
          <a:solidFill>
            <a:schemeClr val="bg1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한쪽 모서리는 잘리고 다른 쪽 모서리는 둥근 사각형 20"/>
          <p:cNvSpPr/>
          <p:nvPr/>
        </p:nvSpPr>
        <p:spPr>
          <a:xfrm>
            <a:off x="8279476" y="4686902"/>
            <a:ext cx="507077" cy="207819"/>
          </a:xfrm>
          <a:prstGeom prst="snipRoundRect">
            <a:avLst/>
          </a:prstGeom>
          <a:solidFill>
            <a:schemeClr val="bg1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모바일샵 메뉴에 디자인 스킨 리스트에 진입하였습니다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PC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와 마찬가지로 좌측 하단에 생긴 폴더 목록에서 전체레이아웃 폴더를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하위 파일 중 상단 레이아웃 파일을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566" y="1380858"/>
            <a:ext cx="9315548" cy="450373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9980" y="1633703"/>
            <a:ext cx="1962150" cy="4819650"/>
          </a:xfrm>
          <a:prstGeom prst="rect">
            <a:avLst/>
          </a:prstGeom>
          <a:ln w="28575">
            <a:solidFill>
              <a:srgbClr val="0070C0"/>
            </a:solidFill>
          </a:ln>
        </p:spPr>
      </p:pic>
      <p:sp>
        <p:nvSpPr>
          <p:cNvPr id="14" name="모서리가 둥근 직사각형 13"/>
          <p:cNvSpPr/>
          <p:nvPr/>
        </p:nvSpPr>
        <p:spPr>
          <a:xfrm>
            <a:off x="74815" y="4239491"/>
            <a:ext cx="1064029" cy="1733593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화살표 연결선 14"/>
          <p:cNvCxnSpPr>
            <a:endCxn id="25" idx="1"/>
          </p:cNvCxnSpPr>
          <p:nvPr/>
        </p:nvCxnSpPr>
        <p:spPr>
          <a:xfrm flipV="1">
            <a:off x="1138844" y="4043528"/>
            <a:ext cx="5972629" cy="1143615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모서리가 둥근 직사각형 24"/>
          <p:cNvSpPr/>
          <p:nvPr/>
        </p:nvSpPr>
        <p:spPr>
          <a:xfrm>
            <a:off x="7111473" y="1633703"/>
            <a:ext cx="1960657" cy="4819650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모서리가 둥근 직사각형 25"/>
          <p:cNvSpPr/>
          <p:nvPr/>
        </p:nvSpPr>
        <p:spPr>
          <a:xfrm>
            <a:off x="7326218" y="3881839"/>
            <a:ext cx="1319018" cy="207898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모서리가 둥근 직사각형 26"/>
          <p:cNvSpPr/>
          <p:nvPr/>
        </p:nvSpPr>
        <p:spPr>
          <a:xfrm>
            <a:off x="7442607" y="4741424"/>
            <a:ext cx="1319018" cy="321027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/>
          <p:cNvSpPr/>
          <p:nvPr/>
        </p:nvSpPr>
        <p:spPr>
          <a:xfrm>
            <a:off x="7184409" y="3764520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7326218" y="4628942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9191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2-2) </a:t>
            </a:r>
            <a:r>
              <a:rPr lang="ko-KR" altLang="en-US" sz="2800" spc="-160">
                <a:solidFill>
                  <a:srgbClr val="000000"/>
                </a:solidFill>
              </a:rPr>
              <a:t>고도몰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디자인 편집 기능 활용하여 </a:t>
            </a:r>
            <a:r>
              <a:rPr lang="en-US" altLang="ko-KR" sz="2800" spc="-160">
                <a:solidFill>
                  <a:srgbClr val="000000"/>
                </a:solidFill>
              </a:rPr>
              <a:t>GTM </a:t>
            </a:r>
            <a:r>
              <a:rPr lang="ko-KR" altLang="en-US" sz="2800" spc="-160" smtClean="0">
                <a:solidFill>
                  <a:srgbClr val="000000"/>
                </a:solidFill>
              </a:rPr>
              <a:t>추적코드 </a:t>
            </a:r>
            <a:r>
              <a:rPr lang="ko-KR" altLang="en-US" sz="2800" spc="-160">
                <a:solidFill>
                  <a:srgbClr val="000000"/>
                </a:solidFill>
              </a:rPr>
              <a:t>직접 설치하기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PC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쇼핑몰 탭에서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GA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추적코드 붙여넣기가 끝나면 모바일 쇼핑몰 탭을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마찬가지로 복사했던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GA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추적코드를 붙여넣습니다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우측 상단에 저장버튼을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이로써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PC / M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모두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GA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추적코드 직접설치가 완료되었습니다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3"/>
          <a:srcRect l="11522" b="1226"/>
          <a:stretch/>
        </p:blipFill>
        <p:spPr>
          <a:xfrm>
            <a:off x="207818" y="796444"/>
            <a:ext cx="8267007" cy="4468445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4"/>
          <a:srcRect t="21277" r="5252"/>
          <a:stretch/>
        </p:blipFill>
        <p:spPr>
          <a:xfrm>
            <a:off x="3810866" y="5181600"/>
            <a:ext cx="5432887" cy="1454674"/>
          </a:xfrm>
          <a:prstGeom prst="rect">
            <a:avLst/>
          </a:prstGeom>
        </p:spPr>
      </p:pic>
      <p:sp>
        <p:nvSpPr>
          <p:cNvPr id="19" name="모서리가 둥근 직사각형 18"/>
          <p:cNvSpPr/>
          <p:nvPr/>
        </p:nvSpPr>
        <p:spPr>
          <a:xfrm>
            <a:off x="353289" y="3610656"/>
            <a:ext cx="3717684" cy="991824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화살표 연결선 19"/>
          <p:cNvCxnSpPr>
            <a:stCxn id="19" idx="2"/>
            <a:endCxn id="18" idx="1"/>
          </p:cNvCxnSpPr>
          <p:nvPr/>
        </p:nvCxnSpPr>
        <p:spPr>
          <a:xfrm>
            <a:off x="2212131" y="4602480"/>
            <a:ext cx="1598735" cy="1306457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모서리가 둥근 직사각형 20"/>
          <p:cNvSpPr/>
          <p:nvPr/>
        </p:nvSpPr>
        <p:spPr>
          <a:xfrm>
            <a:off x="3997292" y="6450275"/>
            <a:ext cx="688058" cy="219598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모서리가 둥근 직사각형 28"/>
          <p:cNvSpPr/>
          <p:nvPr/>
        </p:nvSpPr>
        <p:spPr>
          <a:xfrm>
            <a:off x="4224505" y="5166360"/>
            <a:ext cx="5110687" cy="1216716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/>
          <p:cNvSpPr/>
          <p:nvPr/>
        </p:nvSpPr>
        <p:spPr>
          <a:xfrm>
            <a:off x="3846719" y="6323747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4070973" y="5011444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>
            <a:off x="7506390" y="762669"/>
            <a:ext cx="900711" cy="268109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52343" y="5223477"/>
            <a:ext cx="4876800" cy="1133475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9981" y="3647563"/>
            <a:ext cx="3316125" cy="770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453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1030"/>
            <a:ext cx="55225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1-1) Google Analytics4 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</a:t>
            </a: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9501114" y="1292369"/>
            <a:ext cx="269088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1. GA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가 처음이신가요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?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그러면 계정부터 만들어야합니다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 </a:t>
            </a:r>
          </a:p>
          <a:p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2. analytics.google.com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에 접속하여 측정 시작을 클릭해주세요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ko-KR" altLang="en-US" sz="9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b="876"/>
          <a:stretch/>
        </p:blipFill>
        <p:spPr>
          <a:xfrm>
            <a:off x="503093" y="1376323"/>
            <a:ext cx="8470323" cy="4800033"/>
          </a:xfrm>
          <a:prstGeom prst="rect">
            <a:avLst/>
          </a:prstGeom>
        </p:spPr>
      </p:pic>
      <p:sp>
        <p:nvSpPr>
          <p:cNvPr id="21" name="모서리가 둥근 직사각형 20"/>
          <p:cNvSpPr/>
          <p:nvPr/>
        </p:nvSpPr>
        <p:spPr>
          <a:xfrm>
            <a:off x="4249563" y="3839992"/>
            <a:ext cx="920953" cy="441063"/>
          </a:xfrm>
          <a:prstGeom prst="round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4607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 smtClean="0">
                <a:solidFill>
                  <a:srgbClr val="000000"/>
                </a:solidFill>
              </a:rPr>
              <a:t>2-3) </a:t>
            </a:r>
            <a:r>
              <a:rPr lang="ko-KR" altLang="en-US" sz="2800" spc="-160" smtClean="0">
                <a:solidFill>
                  <a:srgbClr val="000000"/>
                </a:solidFill>
              </a:rPr>
              <a:t>메이크샵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디자인 편집 기능 활용하여 </a:t>
            </a:r>
            <a:r>
              <a:rPr lang="en-US" altLang="ko-KR" sz="2800" spc="-160">
                <a:solidFill>
                  <a:srgbClr val="000000"/>
                </a:solidFill>
              </a:rPr>
              <a:t>GTM </a:t>
            </a:r>
            <a:r>
              <a:rPr lang="ko-KR" altLang="en-US" sz="2800" spc="-160" smtClean="0">
                <a:solidFill>
                  <a:srgbClr val="000000"/>
                </a:solidFill>
              </a:rPr>
              <a:t>추적코드 </a:t>
            </a:r>
            <a:r>
              <a:rPr lang="ko-KR" altLang="en-US" sz="2800" spc="-160">
                <a:solidFill>
                  <a:srgbClr val="000000"/>
                </a:solidFill>
              </a:rPr>
              <a:t>직접 설치하기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메이크샵 관리자 페이지로 접속합니다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개별디자인 메뉴를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40" y="1022465"/>
            <a:ext cx="9194750" cy="4481839"/>
          </a:xfrm>
          <a:prstGeom prst="rect">
            <a:avLst/>
          </a:prstGeom>
        </p:spPr>
      </p:pic>
      <p:sp>
        <p:nvSpPr>
          <p:cNvPr id="29" name="모서리가 둥근 직사각형 28"/>
          <p:cNvSpPr/>
          <p:nvPr/>
        </p:nvSpPr>
        <p:spPr>
          <a:xfrm>
            <a:off x="3516284" y="1138844"/>
            <a:ext cx="581891" cy="332509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/>
                    </a14:imgEffect>
                  </a14:imgLayer>
                </a14:imgProps>
              </a:ext>
            </a:extLst>
          </a:blip>
          <a:srcRect l="1135" t="15209" r="88378" b="74589"/>
          <a:stretch/>
        </p:blipFill>
        <p:spPr>
          <a:xfrm>
            <a:off x="216130" y="1704109"/>
            <a:ext cx="964277" cy="457200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/>
                    </a14:imgEffect>
                  </a14:imgLayer>
                </a14:imgProps>
              </a:ext>
            </a:extLst>
          </a:blip>
          <a:srcRect l="1313" t="38765" r="86030" b="33599"/>
          <a:stretch/>
        </p:blipFill>
        <p:spPr>
          <a:xfrm>
            <a:off x="207817" y="2759825"/>
            <a:ext cx="1163783" cy="1238598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/>
                    </a14:imgEffect>
                  </a14:imgLayer>
                </a14:imgProps>
              </a:ext>
            </a:extLst>
          </a:blip>
          <a:srcRect l="5562" t="928" r="91455" b="96105"/>
          <a:stretch/>
        </p:blipFill>
        <p:spPr>
          <a:xfrm>
            <a:off x="598516" y="1064028"/>
            <a:ext cx="274320" cy="133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13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2-3) </a:t>
            </a:r>
            <a:r>
              <a:rPr lang="ko-KR" altLang="en-US" sz="2800" spc="-160">
                <a:solidFill>
                  <a:srgbClr val="000000"/>
                </a:solidFill>
              </a:rPr>
              <a:t>메이크샵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디자인 편집 기능 활용하여 </a:t>
            </a:r>
            <a:r>
              <a:rPr lang="en-US" altLang="ko-KR" sz="2800" spc="-160">
                <a:solidFill>
                  <a:srgbClr val="000000"/>
                </a:solidFill>
              </a:rPr>
              <a:t>GTM </a:t>
            </a:r>
            <a:r>
              <a:rPr lang="ko-KR" altLang="en-US" sz="2800" spc="-160" smtClean="0">
                <a:solidFill>
                  <a:srgbClr val="000000"/>
                </a:solidFill>
              </a:rPr>
              <a:t>추적코드 </a:t>
            </a:r>
            <a:r>
              <a:rPr lang="ko-KR" altLang="en-US" sz="2800" spc="-160">
                <a:solidFill>
                  <a:srgbClr val="000000"/>
                </a:solidFill>
              </a:rPr>
              <a:t>직접 설치하기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개별디자인 메뉴에 접속했습니다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좌측 메뉴 탭 중 디자인 스킨관리를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내 쇼핑몰 스킨에서 디자인 편집하기 버튼을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642" y="885604"/>
            <a:ext cx="9323615" cy="4534623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86390" y="2502130"/>
            <a:ext cx="1035828" cy="157943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-24648" y="2414581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3913016" y="2589679"/>
            <a:ext cx="949929" cy="236038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3801978" y="2502130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/>
                    </a14:imgEffect>
                  </a14:imgLayer>
                </a14:imgProps>
              </a:ext>
            </a:extLst>
          </a:blip>
          <a:srcRect l="5489" t="85" r="91212" b="95699"/>
          <a:stretch/>
        </p:blipFill>
        <p:spPr>
          <a:xfrm>
            <a:off x="606829" y="889462"/>
            <a:ext cx="307572" cy="191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157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2-3) </a:t>
            </a:r>
            <a:r>
              <a:rPr lang="ko-KR" altLang="en-US" sz="2800" spc="-160">
                <a:solidFill>
                  <a:srgbClr val="000000"/>
                </a:solidFill>
              </a:rPr>
              <a:t>메이크샵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디자인 편집 기능 활용하여 </a:t>
            </a:r>
            <a:r>
              <a:rPr lang="en-US" altLang="ko-KR" sz="2800" spc="-160">
                <a:solidFill>
                  <a:srgbClr val="000000"/>
                </a:solidFill>
              </a:rPr>
              <a:t>GTM </a:t>
            </a:r>
            <a:r>
              <a:rPr lang="ko-KR" altLang="en-US" sz="2800" spc="-160" smtClean="0">
                <a:solidFill>
                  <a:srgbClr val="000000"/>
                </a:solidFill>
              </a:rPr>
              <a:t>추적코드 </a:t>
            </a:r>
            <a:r>
              <a:rPr lang="ko-KR" altLang="en-US" sz="2800" spc="-160">
                <a:solidFill>
                  <a:srgbClr val="000000"/>
                </a:solidFill>
              </a:rPr>
              <a:t>직접 설치하기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디자인 환경설정 페이지로 진입했습니다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스크롤을 내려서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HEAD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입력 영역을 확인합니다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b="898"/>
          <a:stretch/>
        </p:blipFill>
        <p:spPr>
          <a:xfrm>
            <a:off x="135465" y="1292369"/>
            <a:ext cx="9311708" cy="4584730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1258484" y="1878675"/>
            <a:ext cx="1035828" cy="157943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/>
          <p:cNvCxnSpPr/>
          <p:nvPr/>
        </p:nvCxnSpPr>
        <p:spPr>
          <a:xfrm flipH="1">
            <a:off x="8703426" y="2518756"/>
            <a:ext cx="8312" cy="3230539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모서리가 둥근 직사각형 12"/>
          <p:cNvSpPr/>
          <p:nvPr/>
        </p:nvSpPr>
        <p:spPr>
          <a:xfrm>
            <a:off x="1258484" y="5315988"/>
            <a:ext cx="2856316" cy="669176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3814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2-3) </a:t>
            </a:r>
            <a:r>
              <a:rPr lang="ko-KR" altLang="en-US" sz="2800" spc="-160">
                <a:solidFill>
                  <a:srgbClr val="000000"/>
                </a:solidFill>
              </a:rPr>
              <a:t>메이크샵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디자인 편집 기능 활용하여 </a:t>
            </a:r>
            <a:r>
              <a:rPr lang="en-US" altLang="ko-KR" sz="2800" spc="-160">
                <a:solidFill>
                  <a:srgbClr val="000000"/>
                </a:solidFill>
              </a:rPr>
              <a:t>GTM </a:t>
            </a:r>
            <a:r>
              <a:rPr lang="ko-KR" altLang="en-US" sz="2800" spc="-160" smtClean="0">
                <a:solidFill>
                  <a:srgbClr val="000000"/>
                </a:solidFill>
              </a:rPr>
              <a:t>추적코드 </a:t>
            </a:r>
            <a:r>
              <a:rPr lang="ko-KR" altLang="en-US" sz="2800" spc="-160">
                <a:solidFill>
                  <a:srgbClr val="000000"/>
                </a:solidFill>
              </a:rPr>
              <a:t>직접 설치하기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복사헀던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GA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추적코드를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HEAD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영역에 붙여넣습니다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저장버튼을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PC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버전에서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GA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추적코드 설치가 완료되었습니다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13" y="1586533"/>
            <a:ext cx="9135339" cy="4422048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1216921" y="4958540"/>
            <a:ext cx="2856316" cy="669176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4879570" y="5735781"/>
            <a:ext cx="725853" cy="272799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1085726" y="4870991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4768532" y="5587505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6216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2-3) </a:t>
            </a:r>
            <a:r>
              <a:rPr lang="ko-KR" altLang="en-US" sz="2800" spc="-160">
                <a:solidFill>
                  <a:srgbClr val="000000"/>
                </a:solidFill>
              </a:rPr>
              <a:t>메이크샵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디자인 편집 기능 활용하여 </a:t>
            </a:r>
            <a:r>
              <a:rPr lang="en-US" altLang="ko-KR" sz="2800" spc="-160">
                <a:solidFill>
                  <a:srgbClr val="000000"/>
                </a:solidFill>
              </a:rPr>
              <a:t>GTM </a:t>
            </a:r>
            <a:r>
              <a:rPr lang="ko-KR" altLang="en-US" sz="2800" spc="-160" smtClean="0">
                <a:solidFill>
                  <a:srgbClr val="000000"/>
                </a:solidFill>
              </a:rPr>
              <a:t>추적코드 </a:t>
            </a:r>
            <a:r>
              <a:rPr lang="ko-KR" altLang="en-US" sz="2800" spc="-160">
                <a:solidFill>
                  <a:srgbClr val="000000"/>
                </a:solidFill>
              </a:rPr>
              <a:t>직접 설치하기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PC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버전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GA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추적코드 설치가 완료되었습니다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M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버전 설치를 위해서 모바일 샵 메뉴를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좌측 메뉴 탭 중 모바일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D4(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개별디자인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)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메뉴를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내 모바일샵 스킨 항목에서 다자인 편집하기 버튼을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59" y="885603"/>
            <a:ext cx="9330894" cy="4516055"/>
          </a:xfrm>
          <a:prstGeom prst="rect">
            <a:avLst/>
          </a:prstGeom>
        </p:spPr>
      </p:pic>
      <p:sp>
        <p:nvSpPr>
          <p:cNvPr id="12" name="모서리가 둥근 직사각형 11"/>
          <p:cNvSpPr/>
          <p:nvPr/>
        </p:nvSpPr>
        <p:spPr>
          <a:xfrm>
            <a:off x="2247699" y="1034932"/>
            <a:ext cx="503814" cy="257437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2132337" y="885603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63154" y="2905575"/>
            <a:ext cx="1022571" cy="253262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2169622" y="3102063"/>
            <a:ext cx="1645920" cy="530599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5983" y="2818026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2083188" y="3004208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3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/>
                    </a14:imgEffect>
                  </a14:imgLayer>
                </a14:imgProps>
              </a:ext>
            </a:extLst>
          </a:blip>
          <a:srcRect l="5489" t="85" r="91212" b="95699"/>
          <a:stretch/>
        </p:blipFill>
        <p:spPr>
          <a:xfrm>
            <a:off x="606829" y="889462"/>
            <a:ext cx="307572" cy="191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563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2-3) </a:t>
            </a:r>
            <a:r>
              <a:rPr lang="ko-KR" altLang="en-US" sz="2800" spc="-160">
                <a:solidFill>
                  <a:srgbClr val="000000"/>
                </a:solidFill>
              </a:rPr>
              <a:t>메이크샵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디자인 편집 기능 활용하여 </a:t>
            </a:r>
            <a:r>
              <a:rPr lang="en-US" altLang="ko-KR" sz="2800" spc="-160">
                <a:solidFill>
                  <a:srgbClr val="000000"/>
                </a:solidFill>
              </a:rPr>
              <a:t>GTM </a:t>
            </a:r>
            <a:r>
              <a:rPr lang="ko-KR" altLang="en-US" sz="2800" spc="-160" smtClean="0">
                <a:solidFill>
                  <a:srgbClr val="000000"/>
                </a:solidFill>
              </a:rPr>
              <a:t>추적코드 </a:t>
            </a:r>
            <a:r>
              <a:rPr lang="ko-KR" altLang="en-US" sz="2800" spc="-160">
                <a:solidFill>
                  <a:srgbClr val="000000"/>
                </a:solidFill>
              </a:rPr>
              <a:t>직접 설치하기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복사헀던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GA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추적코드를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HEAD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영역에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붙여넣습니다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저장버튼을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PC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버전에서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GA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추적코드 설치가 완료되었습니다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58" y="885604"/>
            <a:ext cx="9314787" cy="4575858"/>
          </a:xfrm>
          <a:prstGeom prst="rect">
            <a:avLst/>
          </a:prstGeom>
        </p:spPr>
      </p:pic>
      <p:cxnSp>
        <p:nvCxnSpPr>
          <p:cNvPr id="8" name="직선 화살표 연결선 7"/>
          <p:cNvCxnSpPr/>
          <p:nvPr/>
        </p:nvCxnSpPr>
        <p:spPr>
          <a:xfrm flipH="1">
            <a:off x="9285316" y="2000255"/>
            <a:ext cx="33251" cy="3749040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모서리가 둥근 직사각형 8"/>
          <p:cNvSpPr/>
          <p:nvPr/>
        </p:nvSpPr>
        <p:spPr>
          <a:xfrm>
            <a:off x="1241858" y="1442258"/>
            <a:ext cx="886200" cy="236913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/>
                    </a14:imgEffect>
                  </a14:imgLayer>
                </a14:imgProps>
              </a:ext>
            </a:extLst>
          </a:blip>
          <a:srcRect l="16478" t="59489" r="72456" b="36878"/>
          <a:stretch/>
        </p:blipFill>
        <p:spPr>
          <a:xfrm>
            <a:off x="1612669" y="3607724"/>
            <a:ext cx="1030778" cy="166254"/>
          </a:xfrm>
          <a:prstGeom prst="rect">
            <a:avLst/>
          </a:prstGeom>
          <a:ln w="28575"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4204009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2-3) </a:t>
            </a:r>
            <a:r>
              <a:rPr lang="ko-KR" altLang="en-US" sz="2800" spc="-160">
                <a:solidFill>
                  <a:srgbClr val="000000"/>
                </a:solidFill>
              </a:rPr>
              <a:t>메이크샵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디자인 편집 기능 활용하여 </a:t>
            </a:r>
            <a:r>
              <a:rPr lang="en-US" altLang="ko-KR" sz="2800" spc="-160">
                <a:solidFill>
                  <a:srgbClr val="000000"/>
                </a:solidFill>
              </a:rPr>
              <a:t>GTM </a:t>
            </a:r>
            <a:r>
              <a:rPr lang="ko-KR" altLang="en-US" sz="2800" spc="-160" smtClean="0">
                <a:solidFill>
                  <a:srgbClr val="000000"/>
                </a:solidFill>
              </a:rPr>
              <a:t>추적코드 </a:t>
            </a:r>
            <a:r>
              <a:rPr lang="ko-KR" altLang="en-US" sz="2800" spc="-160">
                <a:solidFill>
                  <a:srgbClr val="000000"/>
                </a:solidFill>
              </a:rPr>
              <a:t>직접 설치하기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PC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쇼핑몰 탭에서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GA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추적코드 붙여넣기가 끝나면 모바일 쇼핑몰 탭을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마찬가지로 복사했던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GA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추적코드를 붙여넣습니다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우측 상단에 저장버튼을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이로써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PC / M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모두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GA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추적코드 직접설치가 완료되었습니다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134" y="994854"/>
            <a:ext cx="9200496" cy="4402781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1191981" y="4276898"/>
            <a:ext cx="2681750" cy="735677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4896195" y="5104611"/>
            <a:ext cx="681645" cy="284712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/>
                    </a14:imgEffect>
                  </a14:imgLayer>
                </a14:imgProps>
              </a:ext>
            </a:extLst>
          </a:blip>
          <a:srcRect l="16478" t="59489" r="72456" b="36878"/>
          <a:stretch/>
        </p:blipFill>
        <p:spPr>
          <a:xfrm>
            <a:off x="1562793" y="2302626"/>
            <a:ext cx="1030778" cy="166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633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 smtClean="0">
                <a:solidFill>
                  <a:srgbClr val="000000"/>
                </a:solidFill>
              </a:rPr>
              <a:t>2-4) GoogleTagManger </a:t>
            </a:r>
            <a:r>
              <a:rPr lang="ko-KR" altLang="en-US" sz="2800" spc="-160" smtClean="0">
                <a:solidFill>
                  <a:srgbClr val="000000"/>
                </a:solidFill>
              </a:rPr>
              <a:t>기본셋팅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GoogleTagManager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에 접속합니다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좌측 메뉴 중 태그메뉴를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t="9905" r="40967"/>
          <a:stretch/>
        </p:blipFill>
        <p:spPr>
          <a:xfrm>
            <a:off x="310404" y="885604"/>
            <a:ext cx="6938294" cy="5735707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/>
                    </a14:imgEffect>
                  </a14:imgLayer>
                </a14:imgProps>
              </a:ext>
            </a:extLst>
          </a:blip>
          <a:srcRect l="10556" t="10096" r="72328" b="84681"/>
          <a:stretch/>
        </p:blipFill>
        <p:spPr>
          <a:xfrm>
            <a:off x="1521229" y="897775"/>
            <a:ext cx="2011680" cy="332510"/>
          </a:xfrm>
          <a:prstGeom prst="rect">
            <a:avLst/>
          </a:prstGeom>
        </p:spPr>
      </p:pic>
      <p:sp>
        <p:nvSpPr>
          <p:cNvPr id="13" name="모서리가 둥근 직사각형 12"/>
          <p:cNvSpPr/>
          <p:nvPr/>
        </p:nvSpPr>
        <p:spPr>
          <a:xfrm>
            <a:off x="310404" y="2341797"/>
            <a:ext cx="861691" cy="218524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1710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 smtClean="0">
                <a:solidFill>
                  <a:srgbClr val="000000"/>
                </a:solidFill>
              </a:rPr>
              <a:t>2-4) GoogleTagManger </a:t>
            </a:r>
            <a:r>
              <a:rPr lang="ko-KR" altLang="en-US" sz="2800" spc="-160" smtClean="0">
                <a:solidFill>
                  <a:srgbClr val="000000"/>
                </a:solidFill>
              </a:rPr>
              <a:t>기본셋팅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태그메뉴에 진입했습니다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새로만들기 버튼을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l="-1" t="9898" r="29123"/>
          <a:stretch/>
        </p:blipFill>
        <p:spPr>
          <a:xfrm>
            <a:off x="211547" y="798023"/>
            <a:ext cx="8408751" cy="5790124"/>
          </a:xfrm>
          <a:prstGeom prst="rect">
            <a:avLst/>
          </a:prstGeom>
        </p:spPr>
      </p:pic>
      <p:sp>
        <p:nvSpPr>
          <p:cNvPr id="10" name="모서리가 둥근 직사각형 9"/>
          <p:cNvSpPr/>
          <p:nvPr/>
        </p:nvSpPr>
        <p:spPr>
          <a:xfrm>
            <a:off x="6195815" y="1577025"/>
            <a:ext cx="770249" cy="251773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0954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 smtClean="0">
                <a:solidFill>
                  <a:srgbClr val="000000"/>
                </a:solidFill>
              </a:rPr>
              <a:t>2-4) GoogleTagManger </a:t>
            </a:r>
            <a:r>
              <a:rPr lang="ko-KR" altLang="en-US" sz="2800" spc="-160" smtClean="0">
                <a:solidFill>
                  <a:srgbClr val="000000"/>
                </a:solidFill>
              </a:rPr>
              <a:t>기본셋팅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태그 이름을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GA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라고 작성합니다</a:t>
            </a:r>
            <a:endParaRPr lang="en-US" altLang="ko-KR" sz="10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태그 구성을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l="1" t="9991" r="839"/>
          <a:stretch/>
        </p:blipFill>
        <p:spPr>
          <a:xfrm>
            <a:off x="80006" y="1007213"/>
            <a:ext cx="9296019" cy="4570627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2879037" y="1007213"/>
            <a:ext cx="770249" cy="251773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4078841" y="1408995"/>
            <a:ext cx="3934628" cy="120120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769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1030"/>
            <a:ext cx="55225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1-1) Google Analytics4 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</a:t>
            </a:r>
            <a:endParaRPr sz="2800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9501114" y="1292369"/>
            <a:ext cx="26908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1.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계정을 설정합니다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 </a:t>
            </a:r>
          </a:p>
          <a:p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2.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계정 데이터 공유 설정에서 체크 박스에 체크하고 다음 버튼을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t="10511" r="25415"/>
          <a:stretch/>
        </p:blipFill>
        <p:spPr>
          <a:xfrm>
            <a:off x="91748" y="812000"/>
            <a:ext cx="9201140" cy="5979836"/>
          </a:xfrm>
          <a:prstGeom prst="rect">
            <a:avLst/>
          </a:prstGeom>
        </p:spPr>
      </p:pic>
      <p:sp>
        <p:nvSpPr>
          <p:cNvPr id="21" name="모서리가 둥근 직사각형 20"/>
          <p:cNvSpPr/>
          <p:nvPr/>
        </p:nvSpPr>
        <p:spPr>
          <a:xfrm>
            <a:off x="1506362" y="2360327"/>
            <a:ext cx="2766379" cy="632255"/>
          </a:xfrm>
          <a:prstGeom prst="round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2817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 smtClean="0">
                <a:solidFill>
                  <a:srgbClr val="000000"/>
                </a:solidFill>
              </a:rPr>
              <a:t>2-4) GoogleTagManger </a:t>
            </a:r>
            <a:r>
              <a:rPr lang="ko-KR" altLang="en-US" sz="2800" spc="-160" smtClean="0">
                <a:solidFill>
                  <a:srgbClr val="000000"/>
                </a:solidFill>
              </a:rPr>
              <a:t>기본셋팅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태그 유형을 선택해야합니다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Google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애널리틱스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GA4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구성을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t="10027" r="681"/>
          <a:stretch/>
        </p:blipFill>
        <p:spPr>
          <a:xfrm>
            <a:off x="55435" y="1025263"/>
            <a:ext cx="9379509" cy="4602454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6666807" y="2028306"/>
            <a:ext cx="1787236" cy="266007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2268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 smtClean="0">
                <a:solidFill>
                  <a:srgbClr val="000000"/>
                </a:solidFill>
              </a:rPr>
              <a:t>2-4) GoogleTagManger </a:t>
            </a:r>
            <a:r>
              <a:rPr lang="ko-KR" altLang="en-US" sz="2800" spc="-160" smtClean="0">
                <a:solidFill>
                  <a:srgbClr val="000000"/>
                </a:solidFill>
              </a:rPr>
              <a:t>기본셋팅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GA4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계정을 생성하면서 저장해놨던 측정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ID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를 붙여넣습니다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트리거를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t="10478" r="594"/>
          <a:stretch/>
        </p:blipFill>
        <p:spPr>
          <a:xfrm>
            <a:off x="63157" y="885605"/>
            <a:ext cx="9380387" cy="4575858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4056610" y="1911928"/>
            <a:ext cx="714895" cy="290945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4056610" y="2280459"/>
            <a:ext cx="4048299" cy="128570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2215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 smtClean="0">
                <a:solidFill>
                  <a:srgbClr val="000000"/>
                </a:solidFill>
              </a:rPr>
              <a:t>2-4) GoogleTagManger </a:t>
            </a:r>
            <a:r>
              <a:rPr lang="ko-KR" altLang="en-US" sz="2800" spc="-160" smtClean="0">
                <a:solidFill>
                  <a:srgbClr val="000000"/>
                </a:solidFill>
              </a:rPr>
              <a:t>기본셋팅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All Pages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를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t="10283"/>
          <a:stretch/>
        </p:blipFill>
        <p:spPr>
          <a:xfrm>
            <a:off x="82944" y="885604"/>
            <a:ext cx="9273222" cy="4506458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2685010" y="1282731"/>
            <a:ext cx="4231179" cy="246812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5063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 smtClean="0">
                <a:solidFill>
                  <a:srgbClr val="000000"/>
                </a:solidFill>
              </a:rPr>
              <a:t>2-4) GoogleTagManger </a:t>
            </a:r>
            <a:r>
              <a:rPr lang="ko-KR" altLang="en-US" sz="2800" spc="-160" smtClean="0">
                <a:solidFill>
                  <a:srgbClr val="000000"/>
                </a:solidFill>
              </a:rPr>
              <a:t>기본셋팅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트리거 설정까지 완료되었습니다</a:t>
            </a:r>
            <a:endParaRPr lang="en-US" altLang="ko-KR" sz="10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이제 저장을 클릭하여 태그를 생성합니다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006" y="885605"/>
            <a:ext cx="9242059" cy="4259974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4046252" y="2280258"/>
            <a:ext cx="4033719" cy="945079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8753303" y="852352"/>
            <a:ext cx="459971" cy="286492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7289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 smtClean="0">
                <a:solidFill>
                  <a:srgbClr val="000000"/>
                </a:solidFill>
              </a:rPr>
              <a:t>2-4) GoogleTagManger </a:t>
            </a:r>
            <a:r>
              <a:rPr lang="ko-KR" altLang="en-US" sz="2800" spc="-160" smtClean="0">
                <a:solidFill>
                  <a:srgbClr val="000000"/>
                </a:solidFill>
              </a:rPr>
              <a:t>기본셋팅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제출버튼을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t="10067" r="482"/>
          <a:stretch/>
        </p:blipFill>
        <p:spPr>
          <a:xfrm>
            <a:off x="80315" y="1088967"/>
            <a:ext cx="9221627" cy="4513930"/>
          </a:xfrm>
          <a:prstGeom prst="rect">
            <a:avLst/>
          </a:prstGeom>
        </p:spPr>
      </p:pic>
      <p:sp>
        <p:nvSpPr>
          <p:cNvPr id="12" name="모서리가 둥근 직사각형 11"/>
          <p:cNvSpPr/>
          <p:nvPr/>
        </p:nvSpPr>
        <p:spPr>
          <a:xfrm>
            <a:off x="8894619" y="1325621"/>
            <a:ext cx="456866" cy="253797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3030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 smtClean="0">
                <a:solidFill>
                  <a:srgbClr val="000000"/>
                </a:solidFill>
              </a:rPr>
              <a:t>2-4) GoogleTagManger </a:t>
            </a:r>
            <a:r>
              <a:rPr lang="ko-KR" altLang="en-US" sz="2800" spc="-160" smtClean="0">
                <a:solidFill>
                  <a:srgbClr val="000000"/>
                </a:solidFill>
              </a:rPr>
              <a:t>기본셋팅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게시를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GTM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기본 셋팅이 완료되었습니다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8894619" y="1325621"/>
            <a:ext cx="456866" cy="253797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t="10586" r="140"/>
          <a:stretch/>
        </p:blipFill>
        <p:spPr>
          <a:xfrm>
            <a:off x="92364" y="1039091"/>
            <a:ext cx="9291782" cy="4506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915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 descr="Blue Powerpoint Background Illustrations, Royalty-Free Vector Graphics &amp;  Clip Art - iStock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303"/>
            <a:ext cx="12182527" cy="684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708132" y="3105835"/>
            <a:ext cx="8775736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3600" b="1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3. </a:t>
            </a:r>
            <a:r>
              <a:rPr lang="ko-KR" altLang="en-US" sz="3600" b="1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전자상거래 </a:t>
            </a:r>
            <a:r>
              <a:rPr lang="ko-KR" altLang="en-US" sz="3600" b="1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설치 </a:t>
            </a:r>
            <a:r>
              <a:rPr lang="en-US" altLang="ko-KR" sz="3600" b="1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– </a:t>
            </a:r>
            <a:r>
              <a:rPr lang="ko-KR" altLang="en-US" sz="3600" b="1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상품조회 </a:t>
            </a:r>
            <a:r>
              <a:rPr lang="en-US" altLang="ko-KR" sz="3600" b="1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(view_item)</a:t>
            </a: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" y="6098243"/>
            <a:ext cx="12209772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900" spc="-300" smtClean="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※ </a:t>
            </a:r>
            <a:r>
              <a:rPr lang="ko-KR" altLang="en-US" sz="1900" spc="-300" smtClean="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해당  가이드에서  제공하는  </a:t>
            </a:r>
            <a:r>
              <a:rPr lang="ko-KR" altLang="en-US" sz="1900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코드는  </a:t>
            </a:r>
            <a:r>
              <a:rPr lang="ko-KR" altLang="en-US" sz="1900" spc="-300" smtClean="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임대몰 적용 스킨마다 코드의 형태와 방식이 </a:t>
            </a:r>
            <a:r>
              <a:rPr lang="ko-KR" altLang="en-US" sz="1900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다를 수 </a:t>
            </a:r>
            <a:r>
              <a:rPr lang="ko-KR" altLang="en-US" sz="1900" spc="-300" smtClean="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있기 때문에  사용중인 </a:t>
            </a:r>
            <a:r>
              <a:rPr lang="ko-KR" altLang="en-US" sz="1900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스킨에 알맞게 수정해서 사용해야합니다</a:t>
            </a:r>
            <a:r>
              <a:rPr lang="en-US" altLang="ko-KR" sz="1900" spc="-300" smtClean="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.</a:t>
            </a:r>
            <a:endParaRPr lang="ko-KR" altLang="en-US" sz="1900" spc="-300">
              <a:solidFill>
                <a:schemeClr val="bg1"/>
              </a:solidFill>
              <a:latin typeface="Noto Sans KR Thin" panose="020B0200000000000000" pitchFamily="34" charset="-127"/>
              <a:ea typeface="Noto Sans KR Thin" panose="020B02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41815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39" y="145554"/>
            <a:ext cx="11471748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 smtClean="0">
                <a:solidFill>
                  <a:srgbClr val="000000"/>
                </a:solidFill>
              </a:rPr>
              <a:t>3-1) </a:t>
            </a:r>
            <a:r>
              <a:rPr lang="ko-KR" altLang="en-US" sz="2800" spc="-160" smtClean="0">
                <a:solidFill>
                  <a:srgbClr val="000000"/>
                </a:solidFill>
              </a:rPr>
              <a:t>변수생성</a:t>
            </a:r>
            <a:endParaRPr sz="2800"/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9501114" y="1292369"/>
            <a:ext cx="2690886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1. Google Tag Manager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좌측 변수 메뉴에 들어갑니다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2.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새로 만들기를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3.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변수명을 작성합니다</a:t>
            </a:r>
            <a:endParaRPr lang="en-US" altLang="ko-KR" sz="10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4.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변수 유형을 선택합니다</a:t>
            </a:r>
            <a:endParaRPr lang="en-US" altLang="ko-KR" sz="10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5.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임대몰 유형에 맞는 맞춤 자바스크립트 코드를 복사하여 붙여넣기 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6.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우측 상단 저장 버튼을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endParaRPr lang="en-US" altLang="ko-KR" sz="10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※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해당 코드는 상품정보가 담긴 배열을 생성하는 변수를 입니다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17" name="직선 연결선 16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39870" y="1126113"/>
            <a:ext cx="271679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변수 </a:t>
            </a:r>
            <a:r>
              <a:rPr lang="en-US" altLang="ko-KR" sz="1500" b="1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&gt; </a:t>
            </a:r>
            <a:r>
              <a:rPr lang="ko-KR" altLang="en-US" sz="1500" b="1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맞춤 자바스크립트 추가 </a:t>
            </a:r>
            <a:endParaRPr lang="en-US" altLang="ko-KR" sz="1500" b="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1500" b="1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ko-KR" altLang="en-US" sz="12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변수명</a:t>
            </a:r>
            <a:r>
              <a:rPr lang="ko-KR" altLang="en-US" sz="1200" b="1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en-US" altLang="ko-KR" sz="1200" b="1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: </a:t>
            </a:r>
            <a:r>
              <a:rPr lang="en-US" altLang="ko-KR" sz="1200" b="1">
                <a:latin typeface="Noto Sans KR" panose="020B0500000000000000" pitchFamily="34" charset="-127"/>
                <a:ea typeface="Noto Sans KR" panose="020B0500000000000000" pitchFamily="34" charset="-127"/>
              </a:rPr>
              <a:t>[GA4]</a:t>
            </a:r>
            <a:r>
              <a:rPr lang="ko-KR" altLang="en-US" sz="1200" b="1">
                <a:latin typeface="Noto Sans KR" panose="020B0500000000000000" pitchFamily="34" charset="-127"/>
                <a:ea typeface="Noto Sans KR" panose="020B0500000000000000" pitchFamily="34" charset="-127"/>
              </a:rPr>
              <a:t>상품 상세 </a:t>
            </a:r>
            <a:r>
              <a:rPr lang="en-US" altLang="ko-KR" sz="1200" b="1">
                <a:latin typeface="Noto Sans KR" panose="020B0500000000000000" pitchFamily="34" charset="-127"/>
                <a:ea typeface="Noto Sans KR" panose="020B0500000000000000" pitchFamily="34" charset="-127"/>
              </a:rPr>
              <a:t>- </a:t>
            </a:r>
            <a:r>
              <a:rPr lang="ko-KR" altLang="en-US" sz="1200" b="1">
                <a:latin typeface="Noto Sans KR" panose="020B0500000000000000" pitchFamily="34" charset="-127"/>
                <a:ea typeface="Noto Sans KR" panose="020B0500000000000000" pitchFamily="34" charset="-127"/>
              </a:rPr>
              <a:t>상품 </a:t>
            </a:r>
            <a:r>
              <a:rPr lang="ko-KR" altLang="en-US" sz="1200" b="1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배열</a:t>
            </a:r>
            <a:endParaRPr lang="en-US" altLang="ko-KR" sz="1200" b="1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ko-KR" altLang="en-US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변수설명 </a:t>
            </a:r>
            <a:r>
              <a:rPr lang="en-US" altLang="ko-KR" sz="900">
                <a:latin typeface="Noto Sans KR" panose="020B0500000000000000" pitchFamily="34" charset="-127"/>
                <a:ea typeface="Noto Sans KR" panose="020B0500000000000000" pitchFamily="34" charset="-127"/>
              </a:rPr>
              <a:t>-</a:t>
            </a:r>
            <a:r>
              <a:rPr lang="en-US" altLang="ko-KR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상품정보를 수집하는 스크립트 입니다</a:t>
            </a:r>
            <a:r>
              <a:rPr lang="en-US" altLang="ko-KR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r>
              <a:rPr lang="ko-KR" altLang="en-US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임대몰 유형에 따라 하단 코드를 복사하여 사용하세요</a:t>
            </a:r>
            <a:endParaRPr lang="en-US" altLang="ko-KR" sz="9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707727" y="4252449"/>
            <a:ext cx="2653479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mtClean="0">
                <a:solidFill>
                  <a:srgbClr val="FF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고도몰</a:t>
            </a:r>
            <a:endParaRPr lang="en-US" altLang="ko-KR" sz="2000" smtClean="0">
              <a:solidFill>
                <a:srgbClr val="FF0000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600">
                <a:latin typeface="Noto Sans KR" panose="020B0500000000000000" pitchFamily="34" charset="-127"/>
                <a:ea typeface="Noto Sans KR" panose="020B0500000000000000" pitchFamily="34" charset="-127"/>
              </a:rPr>
              <a:t>function() {</a:t>
            </a:r>
          </a:p>
          <a:p>
            <a:r>
              <a:rPr lang="en-US" altLang="ko-KR" sz="600">
                <a:latin typeface="Noto Sans KR" panose="020B0500000000000000" pitchFamily="34" charset="-127"/>
                <a:ea typeface="Noto Sans KR" panose="020B0500000000000000" pitchFamily="34" charset="-127"/>
              </a:rPr>
              <a:t>  var item = {</a:t>
            </a:r>
          </a:p>
          <a:p>
            <a:r>
              <a:rPr lang="en-US" altLang="ko-KR" sz="600">
                <a:latin typeface="Noto Sans KR" panose="020B0500000000000000" pitchFamily="34" charset="-127"/>
                <a:ea typeface="Noto Sans KR" panose="020B0500000000000000" pitchFamily="34" charset="-127"/>
              </a:rPr>
              <a:t>    'item_name': '',</a:t>
            </a:r>
          </a:p>
          <a:p>
            <a:r>
              <a:rPr lang="en-US" altLang="ko-KR" sz="600">
                <a:latin typeface="Noto Sans KR" panose="020B0500000000000000" pitchFamily="34" charset="-127"/>
                <a:ea typeface="Noto Sans KR" panose="020B0500000000000000" pitchFamily="34" charset="-127"/>
              </a:rPr>
              <a:t>    'price': '',</a:t>
            </a:r>
          </a:p>
          <a:p>
            <a:r>
              <a:rPr lang="en-US" altLang="ko-KR" sz="600">
                <a:latin typeface="Noto Sans KR" panose="020B0500000000000000" pitchFamily="34" charset="-127"/>
                <a:ea typeface="Noto Sans KR" panose="020B0500000000000000" pitchFamily="34" charset="-127"/>
              </a:rPr>
              <a:t>    'item_id': '',</a:t>
            </a:r>
          </a:p>
          <a:p>
            <a:r>
              <a:rPr lang="en-US" altLang="ko-KR" sz="600">
                <a:latin typeface="Noto Sans KR" panose="020B0500000000000000" pitchFamily="34" charset="-127"/>
                <a:ea typeface="Noto Sans KR" panose="020B0500000000000000" pitchFamily="34" charset="-127"/>
              </a:rPr>
              <a:t>  };</a:t>
            </a:r>
          </a:p>
          <a:p>
            <a:endParaRPr lang="en-US" altLang="ko-KR" sz="6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600">
                <a:latin typeface="Noto Sans KR" panose="020B0500000000000000" pitchFamily="34" charset="-127"/>
                <a:ea typeface="Noto Sans KR" panose="020B0500000000000000" pitchFamily="34" charset="-127"/>
              </a:rPr>
              <a:t>  item.item_name = $(".goods-header &gt; .top &gt; .tit &gt; h2")[0].innerText;</a:t>
            </a:r>
          </a:p>
          <a:p>
            <a:r>
              <a:rPr lang="en-US" altLang="ko-KR" sz="600">
                <a:latin typeface="Noto Sans KR" panose="020B0500000000000000" pitchFamily="34" charset="-127"/>
                <a:ea typeface="Noto Sans KR" panose="020B0500000000000000" pitchFamily="34" charset="-127"/>
              </a:rPr>
              <a:t>  item.price = $("input[name=set_goods_price]").val();</a:t>
            </a:r>
          </a:p>
          <a:p>
            <a:r>
              <a:rPr lang="en-US" altLang="ko-KR" sz="600">
                <a:latin typeface="Noto Sans KR" panose="020B0500000000000000" pitchFamily="34" charset="-127"/>
                <a:ea typeface="Noto Sans KR" panose="020B0500000000000000" pitchFamily="34" charset="-127"/>
              </a:rPr>
              <a:t>  item.item_id = goodsNo;</a:t>
            </a:r>
          </a:p>
          <a:p>
            <a:r>
              <a:rPr lang="en-US" altLang="ko-KR" sz="600">
                <a:latin typeface="Noto Sans KR" panose="020B0500000000000000" pitchFamily="34" charset="-127"/>
                <a:ea typeface="Noto Sans KR" panose="020B0500000000000000" pitchFamily="34" charset="-127"/>
              </a:rPr>
              <a:t>  </a:t>
            </a:r>
          </a:p>
          <a:p>
            <a:r>
              <a:rPr lang="en-US" altLang="ko-KR" sz="600">
                <a:latin typeface="Noto Sans KR" panose="020B0500000000000000" pitchFamily="34" charset="-127"/>
                <a:ea typeface="Noto Sans KR" panose="020B0500000000000000" pitchFamily="34" charset="-127"/>
              </a:rPr>
              <a:t>  return item;</a:t>
            </a:r>
          </a:p>
          <a:p>
            <a:r>
              <a:rPr lang="en-US" altLang="ko-KR" sz="600">
                <a:latin typeface="Noto Sans KR" panose="020B0500000000000000" pitchFamily="34" charset="-127"/>
                <a:ea typeface="Noto Sans KR" panose="020B0500000000000000" pitchFamily="34" charset="-127"/>
              </a:rPr>
              <a:t>}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3912" y="1181773"/>
            <a:ext cx="4060766" cy="2421369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6761019" y="4252449"/>
            <a:ext cx="1499228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mtClean="0">
                <a:solidFill>
                  <a:schemeClr val="bg2">
                    <a:lumMod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메이크샵</a:t>
            </a:r>
            <a:endParaRPr lang="en-US" altLang="ko-KR" sz="2000" smtClean="0">
              <a:solidFill>
                <a:schemeClr val="bg2">
                  <a:lumMod val="25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600">
                <a:latin typeface="Noto Sans KR" panose="020B0500000000000000" pitchFamily="34" charset="-127"/>
                <a:ea typeface="Noto Sans KR" panose="020B0500000000000000" pitchFamily="34" charset="-127"/>
              </a:rPr>
              <a:t>function() {</a:t>
            </a:r>
          </a:p>
          <a:p>
            <a:r>
              <a:rPr lang="en-US" altLang="ko-KR" sz="600">
                <a:latin typeface="Noto Sans KR" panose="020B0500000000000000" pitchFamily="34" charset="-127"/>
                <a:ea typeface="Noto Sans KR" panose="020B0500000000000000" pitchFamily="34" charset="-127"/>
              </a:rPr>
              <a:t>  var item = {</a:t>
            </a:r>
          </a:p>
          <a:p>
            <a:r>
              <a:rPr lang="en-US" altLang="ko-KR" sz="600">
                <a:latin typeface="Noto Sans KR" panose="020B0500000000000000" pitchFamily="34" charset="-127"/>
                <a:ea typeface="Noto Sans KR" panose="020B0500000000000000" pitchFamily="34" charset="-127"/>
              </a:rPr>
              <a:t>    'item_name': '',</a:t>
            </a:r>
          </a:p>
          <a:p>
            <a:r>
              <a:rPr lang="en-US" altLang="ko-KR" sz="600">
                <a:latin typeface="Noto Sans KR" panose="020B0500000000000000" pitchFamily="34" charset="-127"/>
                <a:ea typeface="Noto Sans KR" panose="020B0500000000000000" pitchFamily="34" charset="-127"/>
              </a:rPr>
              <a:t>    'price': '',</a:t>
            </a:r>
          </a:p>
          <a:p>
            <a:r>
              <a:rPr lang="en-US" altLang="ko-KR" sz="600">
                <a:latin typeface="Noto Sans KR" panose="020B0500000000000000" pitchFamily="34" charset="-127"/>
                <a:ea typeface="Noto Sans KR" panose="020B0500000000000000" pitchFamily="34" charset="-127"/>
              </a:rPr>
              <a:t>    'item_id': '',</a:t>
            </a:r>
          </a:p>
          <a:p>
            <a:r>
              <a:rPr lang="en-US" altLang="ko-KR" sz="600">
                <a:latin typeface="Noto Sans KR" panose="020B0500000000000000" pitchFamily="34" charset="-127"/>
                <a:ea typeface="Noto Sans KR" panose="020B0500000000000000" pitchFamily="34" charset="-127"/>
              </a:rPr>
              <a:t>  };</a:t>
            </a:r>
          </a:p>
          <a:p>
            <a:endParaRPr lang="en-US" altLang="ko-KR" sz="6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600">
                <a:latin typeface="Noto Sans KR" panose="020B0500000000000000" pitchFamily="34" charset="-127"/>
                <a:ea typeface="Noto Sans KR" panose="020B0500000000000000" pitchFamily="34" charset="-127"/>
              </a:rPr>
              <a:t>  item.item_name = product_name;</a:t>
            </a:r>
          </a:p>
          <a:p>
            <a:r>
              <a:rPr lang="en-US" altLang="ko-KR" sz="600">
                <a:latin typeface="Noto Sans KR" panose="020B0500000000000000" pitchFamily="34" charset="-127"/>
                <a:ea typeface="Noto Sans KR" panose="020B0500000000000000" pitchFamily="34" charset="-127"/>
              </a:rPr>
              <a:t>  item.price = product_price;</a:t>
            </a:r>
          </a:p>
          <a:p>
            <a:r>
              <a:rPr lang="en-US" altLang="ko-KR" sz="600">
                <a:latin typeface="Noto Sans KR" panose="020B0500000000000000" pitchFamily="34" charset="-127"/>
                <a:ea typeface="Noto Sans KR" panose="020B0500000000000000" pitchFamily="34" charset="-127"/>
              </a:rPr>
              <a:t>  item.item_id = product_uid;</a:t>
            </a:r>
          </a:p>
          <a:p>
            <a:r>
              <a:rPr lang="en-US" altLang="ko-KR" sz="600">
                <a:latin typeface="Noto Sans KR" panose="020B0500000000000000" pitchFamily="34" charset="-127"/>
                <a:ea typeface="Noto Sans KR" panose="020B0500000000000000" pitchFamily="34" charset="-127"/>
              </a:rPr>
              <a:t>  </a:t>
            </a:r>
          </a:p>
          <a:p>
            <a:r>
              <a:rPr lang="en-US" altLang="ko-KR" sz="600">
                <a:latin typeface="Noto Sans KR" panose="020B0500000000000000" pitchFamily="34" charset="-127"/>
                <a:ea typeface="Noto Sans KR" panose="020B0500000000000000" pitchFamily="34" charset="-127"/>
              </a:rPr>
              <a:t>  return item;</a:t>
            </a:r>
          </a:p>
          <a:p>
            <a:r>
              <a:rPr lang="en-US" altLang="ko-KR" sz="600">
                <a:latin typeface="Noto Sans KR" panose="020B0500000000000000" pitchFamily="34" charset="-127"/>
                <a:ea typeface="Noto Sans KR" panose="020B0500000000000000" pitchFamily="34" charset="-127"/>
              </a:rPr>
              <a:t>}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67016" y="4252449"/>
            <a:ext cx="2728293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mtClean="0">
                <a:solidFill>
                  <a:schemeClr val="accent5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카페</a:t>
            </a:r>
            <a:r>
              <a:rPr lang="en-US" altLang="ko-KR" sz="2000" smtClean="0">
                <a:solidFill>
                  <a:schemeClr val="accent5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24</a:t>
            </a:r>
            <a:endParaRPr lang="en-US" altLang="ko-KR" sz="1000">
              <a:solidFill>
                <a:schemeClr val="accent5">
                  <a:lumMod val="75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6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function</a:t>
            </a:r>
            <a:r>
              <a:rPr lang="en-US" altLang="ko-KR" sz="600">
                <a:latin typeface="Noto Sans KR" panose="020B0500000000000000" pitchFamily="34" charset="-127"/>
                <a:ea typeface="Noto Sans KR" panose="020B0500000000000000" pitchFamily="34" charset="-127"/>
              </a:rPr>
              <a:t>() {</a:t>
            </a:r>
          </a:p>
          <a:p>
            <a:r>
              <a:rPr lang="en-US" altLang="ko-KR" sz="600">
                <a:latin typeface="Noto Sans KR" panose="020B0500000000000000" pitchFamily="34" charset="-127"/>
                <a:ea typeface="Noto Sans KR" panose="020B0500000000000000" pitchFamily="34" charset="-127"/>
              </a:rPr>
              <a:t>  var item = {</a:t>
            </a:r>
          </a:p>
          <a:p>
            <a:r>
              <a:rPr lang="en-US" altLang="ko-KR" sz="600">
                <a:latin typeface="Noto Sans KR" panose="020B0500000000000000" pitchFamily="34" charset="-127"/>
                <a:ea typeface="Noto Sans KR" panose="020B0500000000000000" pitchFamily="34" charset="-127"/>
              </a:rPr>
              <a:t>    'item_name': '',</a:t>
            </a:r>
          </a:p>
          <a:p>
            <a:r>
              <a:rPr lang="en-US" altLang="ko-KR" sz="600">
                <a:latin typeface="Noto Sans KR" panose="020B0500000000000000" pitchFamily="34" charset="-127"/>
                <a:ea typeface="Noto Sans KR" panose="020B0500000000000000" pitchFamily="34" charset="-127"/>
              </a:rPr>
              <a:t>    'price': '',</a:t>
            </a:r>
          </a:p>
          <a:p>
            <a:r>
              <a:rPr lang="en-US" altLang="ko-KR" sz="600">
                <a:latin typeface="Noto Sans KR" panose="020B0500000000000000" pitchFamily="34" charset="-127"/>
                <a:ea typeface="Noto Sans KR" panose="020B0500000000000000" pitchFamily="34" charset="-127"/>
              </a:rPr>
              <a:t>    'item_id': ''</a:t>
            </a:r>
          </a:p>
          <a:p>
            <a:r>
              <a:rPr lang="en-US" altLang="ko-KR" sz="600">
                <a:latin typeface="Noto Sans KR" panose="020B0500000000000000" pitchFamily="34" charset="-127"/>
                <a:ea typeface="Noto Sans KR" panose="020B0500000000000000" pitchFamily="34" charset="-127"/>
              </a:rPr>
              <a:t>  };</a:t>
            </a:r>
          </a:p>
          <a:p>
            <a:endParaRPr lang="en-US" altLang="ko-KR" sz="6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600">
                <a:latin typeface="Noto Sans KR" panose="020B0500000000000000" pitchFamily="34" charset="-127"/>
                <a:ea typeface="Noto Sans KR" panose="020B0500000000000000" pitchFamily="34" charset="-127"/>
              </a:rPr>
              <a:t>  item.item_name = document.querySelector("meta[property='og:title']").content.trim();</a:t>
            </a:r>
          </a:p>
          <a:p>
            <a:r>
              <a:rPr lang="en-US" altLang="ko-KR" sz="600">
                <a:latin typeface="Noto Sans KR" panose="020B0500000000000000" pitchFamily="34" charset="-127"/>
                <a:ea typeface="Noto Sans KR" panose="020B0500000000000000" pitchFamily="34" charset="-127"/>
              </a:rPr>
              <a:t>  item.price = typeof product_sale_price !== 'undefined'? product_sale_price : product_price;</a:t>
            </a:r>
          </a:p>
          <a:p>
            <a:r>
              <a:rPr lang="en-US" altLang="ko-KR" sz="600">
                <a:latin typeface="Noto Sans KR" panose="020B0500000000000000" pitchFamily="34" charset="-127"/>
                <a:ea typeface="Noto Sans KR" panose="020B0500000000000000" pitchFamily="34" charset="-127"/>
              </a:rPr>
              <a:t>  item.item_id = iProductNo;</a:t>
            </a:r>
          </a:p>
          <a:p>
            <a:r>
              <a:rPr lang="en-US" altLang="ko-KR" sz="600">
                <a:latin typeface="Noto Sans KR" panose="020B0500000000000000" pitchFamily="34" charset="-127"/>
                <a:ea typeface="Noto Sans KR" panose="020B0500000000000000" pitchFamily="34" charset="-127"/>
              </a:rPr>
              <a:t>  </a:t>
            </a:r>
          </a:p>
          <a:p>
            <a:r>
              <a:rPr lang="en-US" altLang="ko-KR" sz="600">
                <a:latin typeface="Noto Sans KR" panose="020B0500000000000000" pitchFamily="34" charset="-127"/>
                <a:ea typeface="Noto Sans KR" panose="020B0500000000000000" pitchFamily="34" charset="-127"/>
              </a:rPr>
              <a:t>  return item;</a:t>
            </a:r>
          </a:p>
          <a:p>
            <a:r>
              <a:rPr lang="en-US" altLang="ko-KR" sz="600">
                <a:latin typeface="Noto Sans KR" panose="020B0500000000000000" pitchFamily="34" charset="-127"/>
                <a:ea typeface="Noto Sans KR" panose="020B0500000000000000" pitchFamily="34" charset="-127"/>
              </a:rPr>
              <a:t>}</a:t>
            </a:r>
          </a:p>
        </p:txBody>
      </p:sp>
      <p:sp>
        <p:nvSpPr>
          <p:cNvPr id="21" name="모서리가 둥근 직사각형 20"/>
          <p:cNvSpPr/>
          <p:nvPr/>
        </p:nvSpPr>
        <p:spPr>
          <a:xfrm>
            <a:off x="3664324" y="2079202"/>
            <a:ext cx="4080354" cy="1502520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3683912" y="1613689"/>
            <a:ext cx="4060766" cy="374073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39063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1859" y="2386047"/>
            <a:ext cx="6067441" cy="2908423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39" y="145554"/>
            <a:ext cx="11471748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 smtClean="0">
                <a:solidFill>
                  <a:srgbClr val="000000"/>
                </a:solidFill>
              </a:rPr>
              <a:t>3-1) </a:t>
            </a:r>
            <a:r>
              <a:rPr lang="ko-KR" altLang="en-US" sz="2800" spc="-160" smtClean="0">
                <a:solidFill>
                  <a:srgbClr val="000000"/>
                </a:solidFill>
              </a:rPr>
              <a:t>변수 생성</a:t>
            </a:r>
            <a:endParaRPr sz="2800"/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9501114" y="1292369"/>
            <a:ext cx="269088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1. Google Tag Manager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좌측 변수 메뉴에 들어갑니다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2.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새로 만들기를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3.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변수명을 작성합니다</a:t>
            </a:r>
            <a:endParaRPr lang="en-US" altLang="ko-KR" sz="10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4.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변수 유형을 선택합니다</a:t>
            </a:r>
            <a:endParaRPr lang="en-US" altLang="ko-KR" sz="10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5. ecommerce.items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를 넣습니다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6.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우측 상단 저장 버튼을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17" name="직선 연결선 16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모서리가 둥근 직사각형 25"/>
          <p:cNvSpPr/>
          <p:nvPr/>
        </p:nvSpPr>
        <p:spPr>
          <a:xfrm>
            <a:off x="1353326" y="3061899"/>
            <a:ext cx="5902309" cy="317967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1353325" y="3737751"/>
            <a:ext cx="1521503" cy="317967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48187" y="1126113"/>
            <a:ext cx="7997795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변수 </a:t>
            </a:r>
            <a:r>
              <a:rPr lang="en-US" altLang="ko-KR" sz="1500" b="1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&gt; </a:t>
            </a:r>
            <a:r>
              <a:rPr lang="ko-KR" altLang="en-US" sz="1500" b="1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데이터 영역 변수 추가</a:t>
            </a:r>
            <a:endParaRPr lang="en-US" altLang="ko-KR" sz="1500" b="1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1500" b="1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ko-KR" altLang="en-US" sz="12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변수명</a:t>
            </a:r>
            <a:r>
              <a:rPr lang="ko-KR" altLang="en-US" sz="1200" b="1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en-US" altLang="ko-KR" sz="1200" b="1">
                <a:latin typeface="Noto Sans KR" panose="020B0500000000000000" pitchFamily="34" charset="-127"/>
                <a:ea typeface="Noto Sans KR" panose="020B0500000000000000" pitchFamily="34" charset="-127"/>
              </a:rPr>
              <a:t>: [GA4]ecommerce.items</a:t>
            </a:r>
          </a:p>
          <a:p>
            <a:r>
              <a:rPr lang="ko-KR" altLang="en-US" sz="900">
                <a:latin typeface="Noto Sans KR" panose="020B0500000000000000" pitchFamily="34" charset="-127"/>
                <a:ea typeface="Noto Sans KR" panose="020B0500000000000000" pitchFamily="34" charset="-127"/>
              </a:rPr>
              <a:t>변수설명 </a:t>
            </a:r>
            <a:r>
              <a:rPr lang="en-US" altLang="ko-KR" sz="900">
                <a:latin typeface="Noto Sans KR" panose="020B0500000000000000" pitchFamily="34" charset="-127"/>
                <a:ea typeface="Noto Sans KR" panose="020B0500000000000000" pitchFamily="34" charset="-127"/>
              </a:rPr>
              <a:t>- GA4 </a:t>
            </a:r>
            <a:r>
              <a:rPr lang="ko-KR" altLang="en-US" sz="900">
                <a:latin typeface="Noto Sans KR" panose="020B0500000000000000" pitchFamily="34" charset="-127"/>
                <a:ea typeface="Noto Sans KR" panose="020B0500000000000000" pitchFamily="34" charset="-127"/>
              </a:rPr>
              <a:t>이벤트로 전송할 때 사용되며</a:t>
            </a:r>
            <a:r>
              <a:rPr lang="en-US" altLang="ko-KR" sz="900"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sz="900">
                <a:latin typeface="Noto Sans KR" panose="020B0500000000000000" pitchFamily="34" charset="-127"/>
                <a:ea typeface="Noto Sans KR" panose="020B0500000000000000" pitchFamily="34" charset="-127"/>
              </a:rPr>
              <a:t>태그에서 상품정보를 </a:t>
            </a:r>
            <a:r>
              <a:rPr lang="en-US" altLang="ko-KR" sz="900">
                <a:latin typeface="Noto Sans KR" panose="020B0500000000000000" pitchFamily="34" charset="-127"/>
                <a:ea typeface="Noto Sans KR" panose="020B0500000000000000" pitchFamily="34" charset="-127"/>
              </a:rPr>
              <a:t>'ecommerce.items'</a:t>
            </a:r>
            <a:r>
              <a:rPr lang="ko-KR" altLang="en-US" sz="900">
                <a:latin typeface="Noto Sans KR" panose="020B0500000000000000" pitchFamily="34" charset="-127"/>
                <a:ea typeface="Noto Sans KR" panose="020B0500000000000000" pitchFamily="34" charset="-127"/>
              </a:rPr>
              <a:t>에 저장할 예정입니다</a:t>
            </a:r>
            <a:r>
              <a:rPr lang="en-US" altLang="ko-KR" sz="900">
                <a:latin typeface="Noto Sans KR" panose="020B0500000000000000" pitchFamily="34" charset="-127"/>
                <a:ea typeface="Noto Sans KR" panose="020B0500000000000000" pitchFamily="34" charset="-127"/>
              </a:rPr>
              <a:t>. </a:t>
            </a:r>
            <a:r>
              <a:rPr lang="ko-KR" altLang="en-US" sz="900">
                <a:latin typeface="Noto Sans KR" panose="020B0500000000000000" pitchFamily="34" charset="-127"/>
                <a:ea typeface="Noto Sans KR" panose="020B0500000000000000" pitchFamily="34" charset="-127"/>
              </a:rPr>
              <a:t>이름은 임의로 정할 수 있습니다</a:t>
            </a:r>
            <a:r>
              <a:rPr lang="en-US" altLang="ko-KR" sz="900">
                <a:latin typeface="Noto Sans KR" panose="020B0500000000000000" pitchFamily="34" charset="-127"/>
                <a:ea typeface="Noto Sans KR" panose="020B0500000000000000" pitchFamily="34" charset="-127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179323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39" y="145554"/>
            <a:ext cx="11471748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 smtClean="0">
                <a:solidFill>
                  <a:srgbClr val="000000"/>
                </a:solidFill>
              </a:rPr>
              <a:t>3-2) </a:t>
            </a:r>
            <a:r>
              <a:rPr lang="ko-KR" altLang="en-US" sz="2800" spc="-160" smtClean="0">
                <a:solidFill>
                  <a:srgbClr val="000000"/>
                </a:solidFill>
              </a:rPr>
              <a:t>트리거 생성</a:t>
            </a:r>
            <a:endParaRPr sz="2800"/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cxnSp>
        <p:nvCxnSpPr>
          <p:cNvPr id="17" name="직선 연결선 16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4727" y="3625871"/>
            <a:ext cx="4381500" cy="296227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18569" y="4012329"/>
            <a:ext cx="39852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이벤트 트리거 생성하기</a:t>
            </a:r>
            <a:endParaRPr lang="en-US" altLang="ko-KR" sz="1500" b="1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1500" b="1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ko-KR" altLang="en-US" sz="12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트리거명 </a:t>
            </a:r>
            <a:r>
              <a:rPr lang="en-US" altLang="ko-KR" sz="12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: GA4_</a:t>
            </a:r>
            <a:r>
              <a:rPr lang="ko-KR" altLang="en-US" sz="12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상품상세조회이벤트</a:t>
            </a:r>
            <a:r>
              <a:rPr lang="en-US" altLang="ko-KR" sz="12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(view_item)</a:t>
            </a:r>
          </a:p>
          <a:p>
            <a:endParaRPr lang="en-US" altLang="ko-KR" sz="12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- view_item </a:t>
            </a:r>
            <a:r>
              <a:rPr lang="ko-KR" altLang="en-US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이벤트가 발생하면 동작하도록 설정합니다</a:t>
            </a:r>
            <a:r>
              <a:rPr lang="en-US" altLang="ko-KR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r>
              <a:rPr lang="en-US" altLang="ko-KR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- </a:t>
            </a:r>
            <a:r>
              <a:rPr lang="ko-KR" altLang="en-US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태그에서 </a:t>
            </a:r>
            <a:r>
              <a:rPr lang="en-US" altLang="ko-KR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view_item </a:t>
            </a:r>
            <a:r>
              <a:rPr lang="ko-KR" altLang="en-US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이벤트를 생성할 예정입니다</a:t>
            </a:r>
            <a:r>
              <a:rPr lang="en-US" altLang="ko-KR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18569" y="994809"/>
            <a:ext cx="3761484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페이지 트리거 생성하기</a:t>
            </a:r>
            <a:endParaRPr lang="en-US" altLang="ko-KR" sz="1500" b="1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1500" b="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ko-KR" altLang="en-US" sz="12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트리거명 </a:t>
            </a:r>
            <a:r>
              <a:rPr lang="en-US" altLang="ko-KR" sz="12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: </a:t>
            </a:r>
            <a:r>
              <a:rPr lang="ko-KR" altLang="en-US" sz="12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상품상세페이지 도착</a:t>
            </a:r>
            <a:endParaRPr lang="en-US" altLang="ko-KR" sz="12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12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상품 상세 페이지에서만 동작하도록 설정합니다</a:t>
            </a:r>
            <a:r>
              <a:rPr lang="en-US" altLang="ko-KR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임대몰 마다 상품상세 페이지 </a:t>
            </a:r>
            <a:r>
              <a:rPr lang="en-US" altLang="ko-KR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URL</a:t>
            </a:r>
            <a:r>
              <a:rPr lang="ko-KR" altLang="en-US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이 다르기 떄문에 유의하여 생성합니다</a:t>
            </a:r>
            <a:r>
              <a:rPr lang="en-US" altLang="ko-KR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171450" indent="-171450">
              <a:buFontTx/>
              <a:buChar char="-"/>
            </a:pPr>
            <a:endParaRPr lang="en-US" altLang="ko-KR" sz="9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카페 </a:t>
            </a:r>
            <a:r>
              <a:rPr lang="en-US" altLang="ko-KR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24 : </a:t>
            </a:r>
            <a:r>
              <a:rPr lang="en-US" altLang="ko-KR" sz="900">
                <a:latin typeface="Noto Sans KR" panose="020B0500000000000000" pitchFamily="34" charset="-127"/>
                <a:ea typeface="Noto Sans KR" panose="020B0500000000000000" pitchFamily="34" charset="-127"/>
              </a:rPr>
              <a:t>/product/detail.html</a:t>
            </a:r>
          </a:p>
          <a:p>
            <a:pPr marL="171450" indent="-171450">
              <a:buFontTx/>
              <a:buChar char="-"/>
            </a:pPr>
            <a:r>
              <a:rPr lang="ko-KR" altLang="en-US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고도몰 </a:t>
            </a:r>
            <a:r>
              <a:rPr lang="en-US" altLang="ko-KR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: </a:t>
            </a:r>
            <a:r>
              <a:rPr lang="en-US" altLang="ko-KR" sz="900">
                <a:latin typeface="Noto Sans KR" panose="020B0500000000000000" pitchFamily="34" charset="-127"/>
                <a:ea typeface="Noto Sans KR" panose="020B0500000000000000" pitchFamily="34" charset="-127"/>
              </a:rPr>
              <a:t>/goods/goods_view.php</a:t>
            </a:r>
          </a:p>
          <a:p>
            <a:pPr marL="171450" indent="-171450">
              <a:buFontTx/>
              <a:buChar char="-"/>
            </a:pPr>
            <a:r>
              <a:rPr lang="ko-KR" altLang="en-US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메이크샵 </a:t>
            </a:r>
            <a:r>
              <a:rPr lang="en-US" altLang="ko-KR" sz="900">
                <a:latin typeface="Noto Sans KR" panose="020B0500000000000000" pitchFamily="34" charset="-127"/>
                <a:ea typeface="Noto Sans KR" panose="020B0500000000000000" pitchFamily="34" charset="-127"/>
              </a:rPr>
              <a:t>: /shop/shopdetail.html </a:t>
            </a:r>
            <a:endParaRPr lang="en-US" altLang="ko-KR" sz="9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12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8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※ </a:t>
            </a:r>
            <a:r>
              <a:rPr lang="ko-KR" altLang="en-US" sz="8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만약 </a:t>
            </a:r>
            <a:r>
              <a:rPr lang="en-US" altLang="ko-KR" sz="8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pagePath</a:t>
            </a:r>
            <a:r>
              <a:rPr lang="ko-KR" altLang="en-US" sz="8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가 다른경우 유동적으로 변경해서</a:t>
            </a:r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8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사용하셔야합니다</a:t>
            </a:r>
            <a:r>
              <a:rPr lang="en-US" altLang="ko-KR" sz="8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8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5687" y="994809"/>
            <a:ext cx="5044953" cy="2079813"/>
          </a:xfrm>
          <a:prstGeom prst="rect">
            <a:avLst/>
          </a:prstGeom>
        </p:spPr>
      </p:pic>
      <p:sp>
        <p:nvSpPr>
          <p:cNvPr id="12" name="모서리가 둥근 직사각형 11"/>
          <p:cNvSpPr/>
          <p:nvPr/>
        </p:nvSpPr>
        <p:spPr>
          <a:xfrm>
            <a:off x="4115687" y="1604356"/>
            <a:ext cx="5044953" cy="374074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4203793" y="2771014"/>
            <a:ext cx="4956847" cy="285898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4438995" y="4422371"/>
            <a:ext cx="4257231" cy="515389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4451298" y="5356168"/>
            <a:ext cx="2309721" cy="304800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9501114" y="1292369"/>
            <a:ext cx="269088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1. Google Tag Manager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좌측 트리거 메뉴에 들어갑니다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2.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새로 만들기를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3.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트리거명을 작성합니다</a:t>
            </a:r>
            <a:endParaRPr lang="en-US" altLang="ko-KR" sz="10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4.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트리거 구성을 선택합니다</a:t>
            </a:r>
            <a:endParaRPr lang="en-US" altLang="ko-KR" sz="10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5.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트리거 조건을 작성합니다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6.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우측 상단 저장 버튼을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81344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1030"/>
            <a:ext cx="55225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1-1) Google Analytics4 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</a:t>
            </a:r>
            <a:endParaRPr sz="2800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9501114" y="1292369"/>
            <a:ext cx="269088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다음으로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속성을 설정합니다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 </a:t>
            </a:r>
            <a:endParaRPr lang="en-US" altLang="ko-KR" sz="10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속성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이름은 서비스 이름으로 하는게 좋습니다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보고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시간대와 통화 기준을 선택하고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고급옵션 보기를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ko-KR" altLang="en-US" sz="9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t="10191" r="26828"/>
          <a:stretch/>
        </p:blipFill>
        <p:spPr>
          <a:xfrm>
            <a:off x="58189" y="786991"/>
            <a:ext cx="9002683" cy="5985167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1456486" y="3187589"/>
            <a:ext cx="3073950" cy="1324495"/>
          </a:xfrm>
          <a:prstGeom prst="roundRect">
            <a:avLst>
              <a:gd name="adj" fmla="val 685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1241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39" y="145554"/>
            <a:ext cx="11471748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 smtClean="0">
                <a:solidFill>
                  <a:srgbClr val="000000"/>
                </a:solidFill>
              </a:rPr>
              <a:t>3-3) </a:t>
            </a:r>
            <a:r>
              <a:rPr lang="ko-KR" altLang="en-US" sz="2800" spc="-160" smtClean="0">
                <a:solidFill>
                  <a:srgbClr val="000000"/>
                </a:solidFill>
              </a:rPr>
              <a:t>태그 </a:t>
            </a:r>
            <a:r>
              <a:rPr lang="ko-KR" altLang="en-US" sz="2800" spc="-160">
                <a:solidFill>
                  <a:srgbClr val="000000"/>
                </a:solidFill>
              </a:rPr>
              <a:t>생성</a:t>
            </a:r>
            <a:endParaRPr sz="2800"/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cxnSp>
        <p:nvCxnSpPr>
          <p:cNvPr id="17" name="직선 연결선 16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18568" y="885605"/>
            <a:ext cx="3779853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태그 </a:t>
            </a:r>
            <a:r>
              <a:rPr lang="en-US" altLang="ko-KR" sz="1500" b="1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&gt; </a:t>
            </a:r>
            <a:r>
              <a:rPr lang="ko-KR" altLang="en-US" sz="1500" b="1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맞춤</a:t>
            </a:r>
            <a:r>
              <a:rPr lang="en-US" altLang="ko-KR" sz="1500" b="1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HTML </a:t>
            </a:r>
            <a:r>
              <a:rPr lang="ko-KR" altLang="en-US" sz="1500" b="1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추가</a:t>
            </a:r>
            <a:endParaRPr lang="en-US" altLang="ko-KR" sz="1500" b="1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900" b="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ko-KR" altLang="en-US" sz="12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태그명 </a:t>
            </a:r>
            <a:r>
              <a:rPr lang="en-US" altLang="ko-KR" sz="12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: [dataLayer] GA4-</a:t>
            </a:r>
            <a:r>
              <a:rPr lang="ko-KR" altLang="en-US" sz="12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상품상세조회</a:t>
            </a:r>
            <a:endParaRPr lang="en-US" altLang="ko-KR" sz="12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ko-KR" altLang="en-US" sz="1200">
                <a:latin typeface="Noto Sans KR" panose="020B0500000000000000" pitchFamily="34" charset="-127"/>
                <a:ea typeface="Noto Sans KR" panose="020B0500000000000000" pitchFamily="34" charset="-127"/>
              </a:rPr>
              <a:t>트리거 조건 </a:t>
            </a:r>
            <a:r>
              <a:rPr lang="en-US" altLang="ko-KR" sz="1200">
                <a:latin typeface="Noto Sans KR" panose="020B0500000000000000" pitchFamily="34" charset="-127"/>
                <a:ea typeface="Noto Sans KR" panose="020B0500000000000000" pitchFamily="34" charset="-127"/>
              </a:rPr>
              <a:t>: </a:t>
            </a:r>
            <a:r>
              <a:rPr lang="ko-KR" altLang="en-US" sz="1200">
                <a:latin typeface="Noto Sans KR" panose="020B0500000000000000" pitchFamily="34" charset="-127"/>
                <a:ea typeface="Noto Sans KR" panose="020B0500000000000000" pitchFamily="34" charset="-127"/>
              </a:rPr>
              <a:t>상품상세페이지 </a:t>
            </a:r>
            <a:r>
              <a:rPr lang="ko-KR" altLang="en-US" sz="12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도착</a:t>
            </a:r>
            <a:endParaRPr lang="en-US" altLang="ko-KR" sz="12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9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- </a:t>
            </a:r>
            <a:r>
              <a:rPr lang="ko-KR" altLang="en-US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상품상세조회 데이터를 데이터레이어에 전송합니다</a:t>
            </a:r>
            <a:r>
              <a:rPr lang="en-US" altLang="ko-KR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r>
              <a:rPr lang="en-US" altLang="ko-KR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- </a:t>
            </a:r>
            <a:r>
              <a:rPr lang="ko-KR" altLang="en-US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이때 기 생성한 </a:t>
            </a:r>
            <a:r>
              <a:rPr lang="en-US" altLang="ko-KR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ecommerce.items</a:t>
            </a:r>
            <a:r>
              <a:rPr lang="ko-KR" altLang="en-US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변수와 </a:t>
            </a:r>
            <a:r>
              <a:rPr lang="en-US" altLang="ko-KR" sz="900">
                <a:latin typeface="Noto Sans KR" panose="020B0500000000000000" pitchFamily="34" charset="-127"/>
                <a:ea typeface="Noto Sans KR" panose="020B0500000000000000" pitchFamily="34" charset="-127"/>
              </a:rPr>
              <a:t>GA4_</a:t>
            </a:r>
            <a:r>
              <a:rPr lang="ko-KR" altLang="en-US" sz="900">
                <a:latin typeface="Noto Sans KR" panose="020B0500000000000000" pitchFamily="34" charset="-127"/>
                <a:ea typeface="Noto Sans KR" panose="020B0500000000000000" pitchFamily="34" charset="-127"/>
              </a:rPr>
              <a:t>상품상세조회이벤트</a:t>
            </a:r>
            <a:r>
              <a:rPr lang="en-US" altLang="ko-KR" sz="900">
                <a:latin typeface="Noto Sans KR" panose="020B0500000000000000" pitchFamily="34" charset="-127"/>
                <a:ea typeface="Noto Sans KR" panose="020B0500000000000000" pitchFamily="34" charset="-127"/>
              </a:rPr>
              <a:t>(view_item) </a:t>
            </a:r>
            <a:r>
              <a:rPr lang="ko-KR" altLang="en-US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에 맞게</a:t>
            </a:r>
            <a:r>
              <a:rPr lang="en-US" altLang="ko-KR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전송합니다</a:t>
            </a:r>
            <a:r>
              <a:rPr lang="en-US" altLang="ko-KR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endParaRPr lang="en-US" altLang="ko-KR" sz="8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&lt;script&gt;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  </a:t>
            </a:r>
            <a:r>
              <a:rPr lang="en-US" altLang="ko-KR" sz="800" i="1">
                <a:latin typeface="Noto Sans KR" panose="020B0500000000000000" pitchFamily="34" charset="-127"/>
                <a:ea typeface="Noto Sans KR" panose="020B0500000000000000" pitchFamily="34" charset="-127"/>
              </a:rPr>
              <a:t>var</a:t>
            </a:r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item = {{[GA4]</a:t>
            </a:r>
            <a:r>
              <a:rPr lang="ko-KR" altLang="en-US" sz="800">
                <a:latin typeface="Noto Sans KR" panose="020B0500000000000000" pitchFamily="34" charset="-127"/>
                <a:ea typeface="Noto Sans KR" panose="020B0500000000000000" pitchFamily="34" charset="-127"/>
              </a:rPr>
              <a:t>상품 상세 </a:t>
            </a:r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- </a:t>
            </a:r>
            <a:r>
              <a:rPr lang="ko-KR" altLang="en-US" sz="800">
                <a:latin typeface="Noto Sans KR" panose="020B0500000000000000" pitchFamily="34" charset="-127"/>
                <a:ea typeface="Noto Sans KR" panose="020B0500000000000000" pitchFamily="34" charset="-127"/>
              </a:rPr>
              <a:t>상품 배열</a:t>
            </a:r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}};</a:t>
            </a:r>
            <a:endParaRPr lang="ko-KR" altLang="en-US" sz="8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ko-KR" altLang="en-US" sz="800">
                <a:latin typeface="Noto Sans KR" panose="020B0500000000000000" pitchFamily="34" charset="-127"/>
                <a:ea typeface="Noto Sans KR" panose="020B0500000000000000" pitchFamily="34" charset="-127"/>
              </a:rPr>
              <a:t>  </a:t>
            </a:r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if(item){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    window.dataLayer = window.dataLayer || [];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    window.dataLayer.push({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      'event': 'view_item', 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      'ecommerce': {         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        items : [item]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      }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    });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  }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&lt;/script&gt;</a:t>
            </a:r>
          </a:p>
          <a:p>
            <a:endParaRPr lang="en-US" altLang="ko-KR" sz="12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7282" y="842182"/>
            <a:ext cx="3369605" cy="295537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18567" y="4191994"/>
            <a:ext cx="432849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태그 </a:t>
            </a:r>
            <a:r>
              <a:rPr lang="en-US" altLang="ko-KR" sz="1500" b="1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&gt; Google </a:t>
            </a:r>
            <a:r>
              <a:rPr lang="ko-KR" altLang="en-US" sz="1500" b="1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애널리틱스 </a:t>
            </a:r>
            <a:r>
              <a:rPr lang="en-US" altLang="ko-KR" sz="1500" b="1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: GA4</a:t>
            </a:r>
            <a:r>
              <a:rPr lang="ko-KR" altLang="en-US" sz="1500" b="1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이벤트 추가</a:t>
            </a:r>
            <a:endParaRPr lang="en-US" altLang="ko-KR" sz="1500" b="1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900" b="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ko-KR" altLang="en-US" sz="12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태그명 </a:t>
            </a:r>
            <a:r>
              <a:rPr lang="en-US" altLang="ko-KR" sz="12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: [ecommerce] GA4-</a:t>
            </a:r>
            <a:r>
              <a:rPr lang="ko-KR" altLang="en-US" sz="12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상품상세조회</a:t>
            </a:r>
            <a:endParaRPr lang="en-US" altLang="ko-KR" sz="12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ko-KR" altLang="en-US" sz="1200">
                <a:latin typeface="Noto Sans KR" panose="020B0500000000000000" pitchFamily="34" charset="-127"/>
                <a:ea typeface="Noto Sans KR" panose="020B0500000000000000" pitchFamily="34" charset="-127"/>
              </a:rPr>
              <a:t>트리거 조건 </a:t>
            </a:r>
            <a:r>
              <a:rPr lang="en-US" altLang="ko-KR" sz="1200">
                <a:latin typeface="Noto Sans KR" panose="020B0500000000000000" pitchFamily="34" charset="-127"/>
                <a:ea typeface="Noto Sans KR" panose="020B0500000000000000" pitchFamily="34" charset="-127"/>
              </a:rPr>
              <a:t>: GA4_</a:t>
            </a:r>
            <a:r>
              <a:rPr lang="ko-KR" altLang="en-US" sz="1200">
                <a:latin typeface="Noto Sans KR" panose="020B0500000000000000" pitchFamily="34" charset="-127"/>
                <a:ea typeface="Noto Sans KR" panose="020B0500000000000000" pitchFamily="34" charset="-127"/>
              </a:rPr>
              <a:t>상품상세조회이벤트</a:t>
            </a:r>
            <a:r>
              <a:rPr lang="en-US" altLang="ko-KR" sz="1200">
                <a:latin typeface="Noto Sans KR" panose="020B0500000000000000" pitchFamily="34" charset="-127"/>
                <a:ea typeface="Noto Sans KR" panose="020B0500000000000000" pitchFamily="34" charset="-127"/>
              </a:rPr>
              <a:t>(view_item)</a:t>
            </a:r>
          </a:p>
          <a:p>
            <a:endParaRPr lang="en-US" altLang="ko-KR" sz="9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- GA4</a:t>
            </a:r>
            <a:r>
              <a:rPr lang="ko-KR" altLang="en-US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에 상품상세조회 이벤트를 전송합니다</a:t>
            </a:r>
            <a:r>
              <a:rPr lang="en-US" altLang="ko-KR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4"/>
          <a:srcRect t="10510"/>
          <a:stretch/>
        </p:blipFill>
        <p:spPr>
          <a:xfrm>
            <a:off x="4485944" y="3807577"/>
            <a:ext cx="4412272" cy="3020984"/>
          </a:xfrm>
          <a:prstGeom prst="rect">
            <a:avLst/>
          </a:prstGeom>
        </p:spPr>
      </p:pic>
      <p:sp>
        <p:nvSpPr>
          <p:cNvPr id="12" name="모서리가 둥근 직사각형 11"/>
          <p:cNvSpPr/>
          <p:nvPr/>
        </p:nvSpPr>
        <p:spPr>
          <a:xfrm>
            <a:off x="4004657" y="1388224"/>
            <a:ext cx="3326834" cy="448889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4547061" y="4012140"/>
            <a:ext cx="4351155" cy="365761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4045684" y="2122147"/>
            <a:ext cx="3326834" cy="1400396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4547062" y="4473857"/>
            <a:ext cx="714894" cy="305961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4547062" y="4832854"/>
            <a:ext cx="714894" cy="305961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4547061" y="5293117"/>
            <a:ext cx="4106487" cy="637370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4547062" y="6052620"/>
            <a:ext cx="1363288" cy="739215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501114" y="1292369"/>
            <a:ext cx="269088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1. Google Tag Manager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좌측 태그 메뉴에 들어갑니다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2.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새로 만들기를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3.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태그명을 작성합니다</a:t>
            </a:r>
            <a:endParaRPr lang="en-US" altLang="ko-KR" sz="10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4.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태그 구성을 선택합니다</a:t>
            </a:r>
            <a:endParaRPr lang="en-US" altLang="ko-KR" sz="10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5.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트리거를 선택합니다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6.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우측 상단 저장 버튼을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1064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0" descr="Blue Powerpoint Background Illustrations, Royalty-Free Vector Graphics &amp;  Clip Art - iStock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303"/>
            <a:ext cx="12182527" cy="684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033492" y="3105835"/>
            <a:ext cx="10125016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3600" b="1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4. </a:t>
            </a:r>
            <a:r>
              <a:rPr lang="ko-KR" altLang="en-US" sz="3600" b="1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전자상거래 </a:t>
            </a:r>
            <a:r>
              <a:rPr lang="ko-KR" altLang="en-US" sz="3600" b="1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설치 </a:t>
            </a:r>
            <a:r>
              <a:rPr lang="en-US" altLang="ko-KR" sz="3600" b="1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– </a:t>
            </a:r>
            <a:r>
              <a:rPr lang="ko-KR" altLang="en-US" sz="3600" b="1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장바구니 추가 </a:t>
            </a:r>
            <a:r>
              <a:rPr lang="en-US" altLang="ko-KR" sz="3600" b="1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(add_to_cart)</a:t>
            </a:r>
            <a:endParaRPr lang="en-US" altLang="ko-KR" sz="3600" b="1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" y="6098243"/>
            <a:ext cx="12209772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900" spc="-300" smtClean="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※ </a:t>
            </a:r>
            <a:r>
              <a:rPr lang="ko-KR" altLang="en-US" sz="1900" spc="-300" smtClean="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해당  가이드에서  제공하는  </a:t>
            </a:r>
            <a:r>
              <a:rPr lang="ko-KR" altLang="en-US" sz="1900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코드는  </a:t>
            </a:r>
            <a:r>
              <a:rPr lang="ko-KR" altLang="en-US" sz="1900" spc="-300" smtClean="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임대몰 적용 스킨마다 코드의 형태와 방식이 </a:t>
            </a:r>
            <a:r>
              <a:rPr lang="ko-KR" altLang="en-US" sz="1900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다를 수 </a:t>
            </a:r>
            <a:r>
              <a:rPr lang="ko-KR" altLang="en-US" sz="1900" spc="-300" smtClean="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있기 때문에  사용중인 </a:t>
            </a:r>
            <a:r>
              <a:rPr lang="ko-KR" altLang="en-US" sz="1900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스킨에 알맞게 수정해서 사용해야합니다</a:t>
            </a:r>
            <a:r>
              <a:rPr lang="en-US" altLang="ko-KR" sz="1900" spc="-300" smtClean="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.</a:t>
            </a:r>
            <a:endParaRPr lang="ko-KR" altLang="en-US" sz="1900" spc="-300">
              <a:solidFill>
                <a:schemeClr val="bg1"/>
              </a:solidFill>
              <a:latin typeface="Noto Sans KR Thin" panose="020B0200000000000000" pitchFamily="34" charset="-127"/>
              <a:ea typeface="Noto Sans KR Thin" panose="020B02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2307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39" y="145554"/>
            <a:ext cx="11471748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 smtClean="0">
                <a:solidFill>
                  <a:srgbClr val="000000"/>
                </a:solidFill>
              </a:rPr>
              <a:t>4-1) </a:t>
            </a:r>
            <a:r>
              <a:rPr lang="ko-KR" altLang="en-US" sz="2800" spc="-160" smtClean="0">
                <a:solidFill>
                  <a:srgbClr val="000000"/>
                </a:solidFill>
              </a:rPr>
              <a:t>변수생성</a:t>
            </a:r>
            <a:endParaRPr sz="2800"/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9501114" y="1292369"/>
            <a:ext cx="2690886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1. Google Tag Manager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좌측 변수 메뉴에 들어갑니다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2.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새로 만들기를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3.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변수명을 작성합니다</a:t>
            </a:r>
            <a:endParaRPr lang="en-US" altLang="ko-KR" sz="10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4.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변수 유형을 선택합니다</a:t>
            </a:r>
            <a:endParaRPr lang="en-US" altLang="ko-KR" sz="10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5.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임대몰 유형에 맞는 맞춤 자바스크립트 코드를 복사하여 붙여넣기 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6.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우측 상단 저장 버튼을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endParaRPr lang="en-US" altLang="ko-KR" sz="10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※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해당 코드는 상품정보가 담긴 배열을 생성하는 변수를 입니다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17" name="직선 연결선 16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39870" y="1126113"/>
            <a:ext cx="305543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변수 </a:t>
            </a:r>
            <a:r>
              <a:rPr lang="en-US" altLang="ko-KR" sz="1500" b="1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&gt; </a:t>
            </a:r>
            <a:r>
              <a:rPr lang="ko-KR" altLang="en-US" sz="1500" b="1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맞춤 자바스크립트 추가 </a:t>
            </a:r>
            <a:endParaRPr lang="en-US" altLang="ko-KR" sz="1500" b="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1500" b="1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ko-KR" altLang="en-US" sz="1200">
                <a:latin typeface="Noto Sans KR" panose="020B0500000000000000" pitchFamily="34" charset="-127"/>
                <a:ea typeface="Noto Sans KR" panose="020B0500000000000000" pitchFamily="34" charset="-127"/>
              </a:rPr>
              <a:t>변수명 </a:t>
            </a:r>
            <a:r>
              <a:rPr lang="en-US" altLang="ko-KR" sz="1200">
                <a:latin typeface="Noto Sans KR" panose="020B0500000000000000" pitchFamily="34" charset="-127"/>
                <a:ea typeface="Noto Sans KR" panose="020B0500000000000000" pitchFamily="34" charset="-127"/>
              </a:rPr>
              <a:t>: [GA4]</a:t>
            </a:r>
            <a:r>
              <a:rPr lang="ko-KR" altLang="en-US" sz="1200">
                <a:latin typeface="Noto Sans KR" panose="020B0500000000000000" pitchFamily="34" charset="-127"/>
                <a:ea typeface="Noto Sans KR" panose="020B0500000000000000" pitchFamily="34" charset="-127"/>
              </a:rPr>
              <a:t>상품 상세 </a:t>
            </a:r>
            <a:r>
              <a:rPr lang="en-US" altLang="ko-KR" sz="1200">
                <a:latin typeface="Noto Sans KR" panose="020B0500000000000000" pitchFamily="34" charset="-127"/>
                <a:ea typeface="Noto Sans KR" panose="020B0500000000000000" pitchFamily="34" charset="-127"/>
              </a:rPr>
              <a:t>- </a:t>
            </a:r>
            <a:r>
              <a:rPr lang="ko-KR" altLang="en-US" sz="1200">
                <a:latin typeface="Noto Sans KR" panose="020B0500000000000000" pitchFamily="34" charset="-127"/>
                <a:ea typeface="Noto Sans KR" panose="020B0500000000000000" pitchFamily="34" charset="-127"/>
              </a:rPr>
              <a:t>장바구니 배열</a:t>
            </a:r>
          </a:p>
          <a:p>
            <a:endParaRPr lang="en-US" altLang="ko-KR" sz="9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- </a:t>
            </a:r>
            <a:r>
              <a:rPr lang="ko-KR" altLang="en-US" sz="900">
                <a:latin typeface="Noto Sans KR" panose="020B0500000000000000" pitchFamily="34" charset="-127"/>
                <a:ea typeface="Noto Sans KR" panose="020B0500000000000000" pitchFamily="34" charset="-127"/>
              </a:rPr>
              <a:t>장바구니에 추가할 상품정보를 수집하는 스크립트 입니다</a:t>
            </a:r>
            <a:endParaRPr lang="en-US" altLang="ko-KR" sz="9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707727" y="4252449"/>
            <a:ext cx="2653479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mtClean="0">
                <a:solidFill>
                  <a:srgbClr val="FF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고도몰</a:t>
            </a:r>
            <a:endParaRPr lang="en-US" altLang="ko-KR" sz="2000" smtClean="0">
              <a:solidFill>
                <a:srgbClr val="FF0000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600">
                <a:latin typeface="Noto Sans KR" panose="020B0500000000000000" pitchFamily="34" charset="-127"/>
                <a:ea typeface="Noto Sans KR" panose="020B0500000000000000" pitchFamily="34" charset="-127"/>
              </a:rPr>
              <a:t>function() {</a:t>
            </a:r>
          </a:p>
          <a:p>
            <a:r>
              <a:rPr lang="en-US" altLang="ko-KR" sz="600">
                <a:latin typeface="Noto Sans KR" panose="020B0500000000000000" pitchFamily="34" charset="-127"/>
                <a:ea typeface="Noto Sans KR" panose="020B0500000000000000" pitchFamily="34" charset="-127"/>
              </a:rPr>
              <a:t>  var item = {</a:t>
            </a:r>
          </a:p>
          <a:p>
            <a:r>
              <a:rPr lang="en-US" altLang="ko-KR" sz="600">
                <a:latin typeface="Noto Sans KR" panose="020B0500000000000000" pitchFamily="34" charset="-127"/>
                <a:ea typeface="Noto Sans KR" panose="020B0500000000000000" pitchFamily="34" charset="-127"/>
              </a:rPr>
              <a:t>    'item_name': '',</a:t>
            </a:r>
          </a:p>
          <a:p>
            <a:r>
              <a:rPr lang="en-US" altLang="ko-KR" sz="600">
                <a:latin typeface="Noto Sans KR" panose="020B0500000000000000" pitchFamily="34" charset="-127"/>
                <a:ea typeface="Noto Sans KR" panose="020B0500000000000000" pitchFamily="34" charset="-127"/>
              </a:rPr>
              <a:t>    'price': '',</a:t>
            </a:r>
          </a:p>
          <a:p>
            <a:r>
              <a:rPr lang="en-US" altLang="ko-KR" sz="600">
                <a:latin typeface="Noto Sans KR" panose="020B0500000000000000" pitchFamily="34" charset="-127"/>
                <a:ea typeface="Noto Sans KR" panose="020B0500000000000000" pitchFamily="34" charset="-127"/>
              </a:rPr>
              <a:t>    'item_id': '',</a:t>
            </a:r>
          </a:p>
          <a:p>
            <a:r>
              <a:rPr lang="en-US" altLang="ko-KR" sz="600">
                <a:latin typeface="Noto Sans KR" panose="020B0500000000000000" pitchFamily="34" charset="-127"/>
                <a:ea typeface="Noto Sans KR" panose="020B0500000000000000" pitchFamily="34" charset="-127"/>
              </a:rPr>
              <a:t>    'quantity': '',</a:t>
            </a:r>
          </a:p>
          <a:p>
            <a:r>
              <a:rPr lang="en-US" altLang="ko-KR" sz="600">
                <a:latin typeface="Noto Sans KR" panose="020B0500000000000000" pitchFamily="34" charset="-127"/>
                <a:ea typeface="Noto Sans KR" panose="020B0500000000000000" pitchFamily="34" charset="-127"/>
              </a:rPr>
              <a:t>  };</a:t>
            </a:r>
          </a:p>
          <a:p>
            <a:endParaRPr lang="en-US" altLang="ko-KR" sz="6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600">
                <a:latin typeface="Noto Sans KR" panose="020B0500000000000000" pitchFamily="34" charset="-127"/>
                <a:ea typeface="Noto Sans KR" panose="020B0500000000000000" pitchFamily="34" charset="-127"/>
              </a:rPr>
              <a:t>  item.item_name = $(".goods-header &gt; .top &gt; .tit &gt; h2")[0].innerText;</a:t>
            </a:r>
          </a:p>
          <a:p>
            <a:r>
              <a:rPr lang="en-US" altLang="ko-KR" sz="600">
                <a:latin typeface="Noto Sans KR" panose="020B0500000000000000" pitchFamily="34" charset="-127"/>
                <a:ea typeface="Noto Sans KR" panose="020B0500000000000000" pitchFamily="34" charset="-127"/>
              </a:rPr>
              <a:t>  item.price = $("input[name=set_goods_price]").val();</a:t>
            </a:r>
          </a:p>
          <a:p>
            <a:r>
              <a:rPr lang="en-US" altLang="ko-KR" sz="600">
                <a:latin typeface="Noto Sans KR" panose="020B0500000000000000" pitchFamily="34" charset="-127"/>
                <a:ea typeface="Noto Sans KR" panose="020B0500000000000000" pitchFamily="34" charset="-127"/>
              </a:rPr>
              <a:t>  item.item_id = goodsNo;</a:t>
            </a:r>
          </a:p>
          <a:p>
            <a:r>
              <a:rPr lang="en-US" altLang="ko-KR" sz="600">
                <a:latin typeface="Noto Sans KR" panose="020B0500000000000000" pitchFamily="34" charset="-127"/>
                <a:ea typeface="Noto Sans KR" panose="020B0500000000000000" pitchFamily="34" charset="-127"/>
              </a:rPr>
              <a:t>  item.quantity = goodsTotalCnt;</a:t>
            </a:r>
          </a:p>
          <a:p>
            <a:r>
              <a:rPr lang="en-US" altLang="ko-KR" sz="600">
                <a:latin typeface="Noto Sans KR" panose="020B0500000000000000" pitchFamily="34" charset="-127"/>
                <a:ea typeface="Noto Sans KR" panose="020B0500000000000000" pitchFamily="34" charset="-127"/>
              </a:rPr>
              <a:t>  </a:t>
            </a:r>
          </a:p>
          <a:p>
            <a:r>
              <a:rPr lang="en-US" altLang="ko-KR" sz="600">
                <a:latin typeface="Noto Sans KR" panose="020B0500000000000000" pitchFamily="34" charset="-127"/>
                <a:ea typeface="Noto Sans KR" panose="020B0500000000000000" pitchFamily="34" charset="-127"/>
              </a:rPr>
              <a:t>  return item;</a:t>
            </a:r>
          </a:p>
          <a:p>
            <a:r>
              <a:rPr lang="en-US" altLang="ko-KR" sz="600">
                <a:latin typeface="Noto Sans KR" panose="020B0500000000000000" pitchFamily="34" charset="-127"/>
                <a:ea typeface="Noto Sans KR" panose="020B0500000000000000" pitchFamily="34" charset="-127"/>
              </a:rPr>
              <a:t>}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3912" y="1181773"/>
            <a:ext cx="4060766" cy="2421369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6761019" y="4252449"/>
            <a:ext cx="1499228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mtClean="0">
                <a:solidFill>
                  <a:schemeClr val="bg2">
                    <a:lumMod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메이크샵</a:t>
            </a:r>
            <a:endParaRPr lang="en-US" altLang="ko-KR" sz="2000" smtClean="0">
              <a:solidFill>
                <a:schemeClr val="bg2">
                  <a:lumMod val="25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600">
                <a:latin typeface="Noto Sans KR" panose="020B0500000000000000" pitchFamily="34" charset="-127"/>
                <a:ea typeface="Noto Sans KR" panose="020B0500000000000000" pitchFamily="34" charset="-127"/>
              </a:rPr>
              <a:t>function() {</a:t>
            </a:r>
          </a:p>
          <a:p>
            <a:r>
              <a:rPr lang="en-US" altLang="ko-KR" sz="600">
                <a:latin typeface="Noto Sans KR" panose="020B0500000000000000" pitchFamily="34" charset="-127"/>
                <a:ea typeface="Noto Sans KR" panose="020B0500000000000000" pitchFamily="34" charset="-127"/>
              </a:rPr>
              <a:t>  var item = {</a:t>
            </a:r>
          </a:p>
          <a:p>
            <a:r>
              <a:rPr lang="en-US" altLang="ko-KR" sz="600">
                <a:latin typeface="Noto Sans KR" panose="020B0500000000000000" pitchFamily="34" charset="-127"/>
                <a:ea typeface="Noto Sans KR" panose="020B0500000000000000" pitchFamily="34" charset="-127"/>
              </a:rPr>
              <a:t>    'item_name': '',</a:t>
            </a:r>
          </a:p>
          <a:p>
            <a:r>
              <a:rPr lang="en-US" altLang="ko-KR" sz="600">
                <a:latin typeface="Noto Sans KR" panose="020B0500000000000000" pitchFamily="34" charset="-127"/>
                <a:ea typeface="Noto Sans KR" panose="020B0500000000000000" pitchFamily="34" charset="-127"/>
              </a:rPr>
              <a:t>    'price': '',</a:t>
            </a:r>
          </a:p>
          <a:p>
            <a:r>
              <a:rPr lang="en-US" altLang="ko-KR" sz="600">
                <a:latin typeface="Noto Sans KR" panose="020B0500000000000000" pitchFamily="34" charset="-127"/>
                <a:ea typeface="Noto Sans KR" panose="020B0500000000000000" pitchFamily="34" charset="-127"/>
              </a:rPr>
              <a:t>    'item_id': '',</a:t>
            </a:r>
          </a:p>
          <a:p>
            <a:r>
              <a:rPr lang="en-US" altLang="ko-KR" sz="600">
                <a:latin typeface="Noto Sans KR" panose="020B0500000000000000" pitchFamily="34" charset="-127"/>
                <a:ea typeface="Noto Sans KR" panose="020B0500000000000000" pitchFamily="34" charset="-127"/>
              </a:rPr>
              <a:t>    'quantity': '',</a:t>
            </a:r>
          </a:p>
          <a:p>
            <a:r>
              <a:rPr lang="en-US" altLang="ko-KR" sz="600">
                <a:latin typeface="Noto Sans KR" panose="020B0500000000000000" pitchFamily="34" charset="-127"/>
                <a:ea typeface="Noto Sans KR" panose="020B0500000000000000" pitchFamily="34" charset="-127"/>
              </a:rPr>
              <a:t>  };</a:t>
            </a:r>
          </a:p>
          <a:p>
            <a:r>
              <a:rPr lang="en-US" altLang="ko-KR" sz="600">
                <a:latin typeface="Noto Sans KR" panose="020B0500000000000000" pitchFamily="34" charset="-127"/>
                <a:ea typeface="Noto Sans KR" panose="020B0500000000000000" pitchFamily="34" charset="-127"/>
              </a:rPr>
              <a:t>  var totalCnt = 0;</a:t>
            </a:r>
          </a:p>
          <a:p>
            <a:r>
              <a:rPr lang="en-US" altLang="ko-KR" sz="600">
                <a:latin typeface="Noto Sans KR" panose="020B0500000000000000" pitchFamily="34" charset="-127"/>
                <a:ea typeface="Noto Sans KR" panose="020B0500000000000000" pitchFamily="34" charset="-127"/>
              </a:rPr>
              <a:t>  for(var i =0; i&lt;$('.MK_qty-ctrl &gt; input').length; i++){</a:t>
            </a:r>
          </a:p>
          <a:p>
            <a:r>
              <a:rPr lang="en-US" altLang="ko-KR" sz="600">
                <a:latin typeface="Noto Sans KR" panose="020B0500000000000000" pitchFamily="34" charset="-127"/>
                <a:ea typeface="Noto Sans KR" panose="020B0500000000000000" pitchFamily="34" charset="-127"/>
              </a:rPr>
              <a:t>    totalCnt = totalCnt + Number($('.MK_qty-ctrl &gt; input')[i].value);</a:t>
            </a:r>
          </a:p>
          <a:p>
            <a:r>
              <a:rPr lang="en-US" altLang="ko-KR" sz="600">
                <a:latin typeface="Noto Sans KR" panose="020B0500000000000000" pitchFamily="34" charset="-127"/>
                <a:ea typeface="Noto Sans KR" panose="020B0500000000000000" pitchFamily="34" charset="-127"/>
              </a:rPr>
              <a:t>  }</a:t>
            </a:r>
          </a:p>
          <a:p>
            <a:r>
              <a:rPr lang="en-US" altLang="ko-KR" sz="600">
                <a:latin typeface="Noto Sans KR" panose="020B0500000000000000" pitchFamily="34" charset="-127"/>
                <a:ea typeface="Noto Sans KR" panose="020B0500000000000000" pitchFamily="34" charset="-127"/>
              </a:rPr>
              <a:t>  item.item_name = product_name;</a:t>
            </a:r>
          </a:p>
          <a:p>
            <a:r>
              <a:rPr lang="en-US" altLang="ko-KR" sz="600">
                <a:latin typeface="Noto Sans KR" panose="020B0500000000000000" pitchFamily="34" charset="-127"/>
                <a:ea typeface="Noto Sans KR" panose="020B0500000000000000" pitchFamily="34" charset="-127"/>
              </a:rPr>
              <a:t>  item.price = product_price;</a:t>
            </a:r>
          </a:p>
          <a:p>
            <a:r>
              <a:rPr lang="en-US" altLang="ko-KR" sz="600">
                <a:latin typeface="Noto Sans KR" panose="020B0500000000000000" pitchFamily="34" charset="-127"/>
                <a:ea typeface="Noto Sans KR" panose="020B0500000000000000" pitchFamily="34" charset="-127"/>
              </a:rPr>
              <a:t>  item.item_id = product_uid;</a:t>
            </a:r>
          </a:p>
          <a:p>
            <a:r>
              <a:rPr lang="en-US" altLang="ko-KR" sz="600">
                <a:latin typeface="Noto Sans KR" panose="020B0500000000000000" pitchFamily="34" charset="-127"/>
                <a:ea typeface="Noto Sans KR" panose="020B0500000000000000" pitchFamily="34" charset="-127"/>
              </a:rPr>
              <a:t>  item.quantity = totalCnt;</a:t>
            </a:r>
          </a:p>
          <a:p>
            <a:r>
              <a:rPr lang="en-US" altLang="ko-KR" sz="600">
                <a:latin typeface="Noto Sans KR" panose="020B0500000000000000" pitchFamily="34" charset="-127"/>
                <a:ea typeface="Noto Sans KR" panose="020B0500000000000000" pitchFamily="34" charset="-127"/>
              </a:rPr>
              <a:t>  </a:t>
            </a:r>
          </a:p>
          <a:p>
            <a:r>
              <a:rPr lang="en-US" altLang="ko-KR" sz="600">
                <a:latin typeface="Noto Sans KR" panose="020B0500000000000000" pitchFamily="34" charset="-127"/>
                <a:ea typeface="Noto Sans KR" panose="020B0500000000000000" pitchFamily="34" charset="-127"/>
              </a:rPr>
              <a:t>  return item;</a:t>
            </a:r>
          </a:p>
          <a:p>
            <a:r>
              <a:rPr lang="en-US" altLang="ko-KR" sz="600">
                <a:latin typeface="Noto Sans KR" panose="020B0500000000000000" pitchFamily="34" charset="-127"/>
                <a:ea typeface="Noto Sans KR" panose="020B0500000000000000" pitchFamily="34" charset="-127"/>
              </a:rPr>
              <a:t>}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67156" y="3041571"/>
            <a:ext cx="2728293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mtClean="0">
                <a:solidFill>
                  <a:schemeClr val="accent5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카페</a:t>
            </a:r>
            <a:r>
              <a:rPr lang="en-US" altLang="ko-KR" sz="2000" smtClean="0">
                <a:solidFill>
                  <a:schemeClr val="accent5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24</a:t>
            </a:r>
            <a:endParaRPr lang="en-US" altLang="ko-KR" sz="1000">
              <a:solidFill>
                <a:schemeClr val="accent5">
                  <a:lumMod val="75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300">
                <a:latin typeface="Noto Sans KR" panose="020B0500000000000000" pitchFamily="34" charset="-127"/>
                <a:ea typeface="Noto Sans KR" panose="020B0500000000000000" pitchFamily="34" charset="-127"/>
              </a:rPr>
              <a:t>function () {</a:t>
            </a:r>
          </a:p>
          <a:p>
            <a:r>
              <a:rPr lang="en-US" altLang="ko-KR" sz="300">
                <a:latin typeface="Noto Sans KR" panose="020B0500000000000000" pitchFamily="34" charset="-127"/>
                <a:ea typeface="Noto Sans KR" panose="020B0500000000000000" pitchFamily="34" charset="-127"/>
              </a:rPr>
              <a:t>  var result = [];</a:t>
            </a:r>
          </a:p>
          <a:p>
            <a:r>
              <a:rPr lang="en-US" altLang="ko-KR" sz="300">
                <a:latin typeface="Noto Sans KR" panose="020B0500000000000000" pitchFamily="34" charset="-127"/>
                <a:ea typeface="Noto Sans KR" panose="020B0500000000000000" pitchFamily="34" charset="-127"/>
              </a:rPr>
              <a:t>  var itemId, categoryId;</a:t>
            </a:r>
          </a:p>
          <a:p>
            <a:r>
              <a:rPr lang="en-US" altLang="ko-KR" sz="300">
                <a:latin typeface="Noto Sans KR" panose="020B0500000000000000" pitchFamily="34" charset="-127"/>
                <a:ea typeface="Noto Sans KR" panose="020B0500000000000000" pitchFamily="34" charset="-127"/>
              </a:rPr>
              <a:t>  itemId = iProductNo;</a:t>
            </a:r>
          </a:p>
          <a:p>
            <a:r>
              <a:rPr lang="en-US" altLang="ko-KR" sz="300">
                <a:latin typeface="Noto Sans KR" panose="020B0500000000000000" pitchFamily="34" charset="-127"/>
                <a:ea typeface="Noto Sans KR" panose="020B0500000000000000" pitchFamily="34" charset="-127"/>
              </a:rPr>
              <a:t>  categoryId = iCategoryNo;</a:t>
            </a:r>
          </a:p>
          <a:p>
            <a:endParaRPr lang="en-US" altLang="ko-KR" sz="3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300">
                <a:latin typeface="Noto Sans KR" panose="020B0500000000000000" pitchFamily="34" charset="-127"/>
                <a:ea typeface="Noto Sans KR" panose="020B0500000000000000" pitchFamily="34" charset="-127"/>
              </a:rPr>
              <a:t>  var trTags = document.querySelectorAll('#totalProducts &gt; table &gt; tbody &gt; tr'); </a:t>
            </a:r>
          </a:p>
          <a:p>
            <a:r>
              <a:rPr lang="en-US" altLang="ko-KR" sz="300">
                <a:latin typeface="Noto Sans KR" panose="020B0500000000000000" pitchFamily="34" charset="-127"/>
                <a:ea typeface="Noto Sans KR" panose="020B0500000000000000" pitchFamily="34" charset="-127"/>
              </a:rPr>
              <a:t>  var optChk = document.querySelectorAll('ul.xans-product-option &gt; li');</a:t>
            </a:r>
          </a:p>
          <a:p>
            <a:r>
              <a:rPr lang="en-US" altLang="ko-KR" sz="300">
                <a:latin typeface="Noto Sans KR" panose="020B0500000000000000" pitchFamily="34" charset="-127"/>
                <a:ea typeface="Noto Sans KR" panose="020B0500000000000000" pitchFamily="34" charset="-127"/>
              </a:rPr>
              <a:t>  var popupOpt = document.querySelectorAll('tbody.xans-product-option &gt; tr &gt; td');</a:t>
            </a:r>
          </a:p>
          <a:p>
            <a:r>
              <a:rPr lang="en-US" altLang="ko-KR" sz="300">
                <a:latin typeface="Noto Sans KR" panose="020B0500000000000000" pitchFamily="34" charset="-127"/>
                <a:ea typeface="Noto Sans KR" panose="020B0500000000000000" pitchFamily="34" charset="-127"/>
              </a:rPr>
              <a:t>  </a:t>
            </a:r>
          </a:p>
          <a:p>
            <a:r>
              <a:rPr lang="en-US" altLang="ko-KR" sz="300">
                <a:latin typeface="Noto Sans KR" panose="020B0500000000000000" pitchFamily="34" charset="-127"/>
                <a:ea typeface="Noto Sans KR" panose="020B0500000000000000" pitchFamily="34" charset="-127"/>
              </a:rPr>
              <a:t>  for (var i = 0; i &lt; trTags.length; i++) {</a:t>
            </a:r>
          </a:p>
          <a:p>
            <a:r>
              <a:rPr lang="en-US" altLang="ko-KR" sz="300">
                <a:latin typeface="Noto Sans KR" panose="020B0500000000000000" pitchFamily="34" charset="-127"/>
                <a:ea typeface="Noto Sans KR" panose="020B0500000000000000" pitchFamily="34" charset="-127"/>
              </a:rPr>
              <a:t>      var element,title,optionTitle,price,qty;</a:t>
            </a:r>
          </a:p>
          <a:p>
            <a:r>
              <a:rPr lang="en-US" altLang="ko-KR" sz="300">
                <a:latin typeface="Noto Sans KR" panose="020B0500000000000000" pitchFamily="34" charset="-127"/>
                <a:ea typeface="Noto Sans KR" panose="020B0500000000000000" pitchFamily="34" charset="-127"/>
              </a:rPr>
              <a:t>      switch(trTags[i].className.trim()){</a:t>
            </a:r>
          </a:p>
          <a:p>
            <a:r>
              <a:rPr lang="en-US" altLang="ko-KR" sz="300">
                <a:latin typeface="Noto Sans KR" panose="020B0500000000000000" pitchFamily="34" charset="-127"/>
                <a:ea typeface="Noto Sans KR" panose="020B0500000000000000" pitchFamily="34" charset="-127"/>
              </a:rPr>
              <a:t>          case '':</a:t>
            </a:r>
          </a:p>
          <a:p>
            <a:r>
              <a:rPr lang="en-US" altLang="ko-KR" sz="300">
                <a:latin typeface="Noto Sans KR" panose="020B0500000000000000" pitchFamily="34" charset="-127"/>
                <a:ea typeface="Noto Sans KR" panose="020B0500000000000000" pitchFamily="34" charset="-127"/>
              </a:rPr>
              <a:t>              if (optChk.length) {</a:t>
            </a:r>
          </a:p>
          <a:p>
            <a:r>
              <a:rPr lang="en-US" altLang="ko-KR" sz="300">
                <a:latin typeface="Noto Sans KR" panose="020B0500000000000000" pitchFamily="34" charset="-127"/>
                <a:ea typeface="Noto Sans KR" panose="020B0500000000000000" pitchFamily="34" charset="-127"/>
              </a:rPr>
              <a:t>                continue;</a:t>
            </a:r>
          </a:p>
          <a:p>
            <a:r>
              <a:rPr lang="en-US" altLang="ko-KR" sz="300">
                <a:latin typeface="Noto Sans KR" panose="020B0500000000000000" pitchFamily="34" charset="-127"/>
                <a:ea typeface="Noto Sans KR" panose="020B0500000000000000" pitchFamily="34" charset="-127"/>
              </a:rPr>
              <a:t>              } else {</a:t>
            </a:r>
          </a:p>
          <a:p>
            <a:r>
              <a:rPr lang="en-US" altLang="ko-KR" sz="300">
                <a:latin typeface="Noto Sans KR" panose="020B0500000000000000" pitchFamily="34" charset="-127"/>
                <a:ea typeface="Noto Sans KR" panose="020B0500000000000000" pitchFamily="34" charset="-127"/>
              </a:rPr>
              <a:t>                element = trTags[i].querySelector('td');</a:t>
            </a:r>
          </a:p>
          <a:p>
            <a:r>
              <a:rPr lang="en-US" altLang="ko-KR" sz="300">
                <a:latin typeface="Noto Sans KR" panose="020B0500000000000000" pitchFamily="34" charset="-127"/>
                <a:ea typeface="Noto Sans KR" panose="020B0500000000000000" pitchFamily="34" charset="-127"/>
              </a:rPr>
              <a:t>                title = element.outerText.trim();</a:t>
            </a:r>
          </a:p>
          <a:p>
            <a:r>
              <a:rPr lang="en-US" altLang="ko-KR" sz="300">
                <a:latin typeface="Noto Sans KR" panose="020B0500000000000000" pitchFamily="34" charset="-127"/>
                <a:ea typeface="Noto Sans KR" panose="020B0500000000000000" pitchFamily="34" charset="-127"/>
              </a:rPr>
              <a:t>                element = trTags[i].querySelector('td:nth-child(3) &gt; span &gt; input');</a:t>
            </a:r>
          </a:p>
          <a:p>
            <a:r>
              <a:rPr lang="en-US" altLang="ko-KR" sz="300">
                <a:latin typeface="Noto Sans KR" panose="020B0500000000000000" pitchFamily="34" charset="-127"/>
                <a:ea typeface="Noto Sans KR" panose="020B0500000000000000" pitchFamily="34" charset="-127"/>
              </a:rPr>
              <a:t>                if ( element ) price = element.value;</a:t>
            </a:r>
          </a:p>
          <a:p>
            <a:r>
              <a:rPr lang="en-US" altLang="ko-KR" sz="300">
                <a:latin typeface="Noto Sans KR" panose="020B0500000000000000" pitchFamily="34" charset="-127"/>
                <a:ea typeface="Noto Sans KR" panose="020B0500000000000000" pitchFamily="34" charset="-127"/>
              </a:rPr>
              <a:t>                else continue;</a:t>
            </a:r>
          </a:p>
          <a:p>
            <a:r>
              <a:rPr lang="en-US" altLang="ko-KR" sz="300">
                <a:latin typeface="Noto Sans KR" panose="020B0500000000000000" pitchFamily="34" charset="-127"/>
                <a:ea typeface="Noto Sans KR" panose="020B0500000000000000" pitchFamily="34" charset="-127"/>
              </a:rPr>
              <a:t>              }</a:t>
            </a:r>
          </a:p>
          <a:p>
            <a:r>
              <a:rPr lang="en-US" altLang="ko-KR" sz="300">
                <a:latin typeface="Noto Sans KR" panose="020B0500000000000000" pitchFamily="34" charset="-127"/>
                <a:ea typeface="Noto Sans KR" panose="020B0500000000000000" pitchFamily="34" charset="-127"/>
              </a:rPr>
              <a:t>              break;</a:t>
            </a:r>
          </a:p>
          <a:p>
            <a:endParaRPr lang="en-US" altLang="ko-KR" sz="3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300">
                <a:latin typeface="Noto Sans KR" panose="020B0500000000000000" pitchFamily="34" charset="-127"/>
                <a:ea typeface="Noto Sans KR" panose="020B0500000000000000" pitchFamily="34" charset="-127"/>
              </a:rPr>
              <a:t>          case 'add_product':</a:t>
            </a:r>
          </a:p>
          <a:p>
            <a:r>
              <a:rPr lang="en-US" altLang="ko-KR" sz="300">
                <a:latin typeface="Noto Sans KR" panose="020B0500000000000000" pitchFamily="34" charset="-127"/>
                <a:ea typeface="Noto Sans KR" panose="020B0500000000000000" pitchFamily="34" charset="-127"/>
              </a:rPr>
              <a:t>              element = trTags[i].querySelector('td:nth-child(1) &gt; p');</a:t>
            </a:r>
          </a:p>
          <a:p>
            <a:r>
              <a:rPr lang="en-US" altLang="ko-KR" sz="300">
                <a:latin typeface="Noto Sans KR" panose="020B0500000000000000" pitchFamily="34" charset="-127"/>
                <a:ea typeface="Noto Sans KR" panose="020B0500000000000000" pitchFamily="34" charset="-127"/>
              </a:rPr>
              <a:t>              element = element.outerText.split('- ');</a:t>
            </a:r>
          </a:p>
          <a:p>
            <a:r>
              <a:rPr lang="en-US" altLang="ko-KR" sz="300">
                <a:latin typeface="Noto Sans KR" panose="020B0500000000000000" pitchFamily="34" charset="-127"/>
                <a:ea typeface="Noto Sans KR" panose="020B0500000000000000" pitchFamily="34" charset="-127"/>
              </a:rPr>
              <a:t>              title = element[0].trim();</a:t>
            </a:r>
          </a:p>
          <a:p>
            <a:endParaRPr lang="en-US" altLang="ko-KR" sz="3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300">
                <a:latin typeface="Noto Sans KR" panose="020B0500000000000000" pitchFamily="34" charset="-127"/>
                <a:ea typeface="Noto Sans KR" panose="020B0500000000000000" pitchFamily="34" charset="-127"/>
              </a:rPr>
              <a:t>              optionTitle = '';</a:t>
            </a:r>
          </a:p>
          <a:p>
            <a:r>
              <a:rPr lang="en-US" altLang="ko-KR" sz="300">
                <a:latin typeface="Noto Sans KR" panose="020B0500000000000000" pitchFamily="34" charset="-127"/>
                <a:ea typeface="Noto Sans KR" panose="020B0500000000000000" pitchFamily="34" charset="-127"/>
              </a:rPr>
              <a:t>              element = trTags[i].querySelector('td:nth-child(1) &gt; p &gt; span');</a:t>
            </a:r>
          </a:p>
          <a:p>
            <a:r>
              <a:rPr lang="en-US" altLang="ko-KR" sz="300">
                <a:latin typeface="Noto Sans KR" panose="020B0500000000000000" pitchFamily="34" charset="-127"/>
                <a:ea typeface="Noto Sans KR" panose="020B0500000000000000" pitchFamily="34" charset="-127"/>
              </a:rPr>
              <a:t>              if (element) optionTitle = element.outerText.trim();</a:t>
            </a:r>
          </a:p>
          <a:p>
            <a:endParaRPr lang="en-US" altLang="ko-KR" sz="3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300">
                <a:latin typeface="Noto Sans KR" panose="020B0500000000000000" pitchFamily="34" charset="-127"/>
                <a:ea typeface="Noto Sans KR" panose="020B0500000000000000" pitchFamily="34" charset="-127"/>
              </a:rPr>
              <a:t>              element = trTags[i].querySelector("[class*='option_box'][class*='price']");</a:t>
            </a:r>
          </a:p>
          <a:p>
            <a:r>
              <a:rPr lang="en-US" altLang="ko-KR" sz="300">
                <a:latin typeface="Noto Sans KR" panose="020B0500000000000000" pitchFamily="34" charset="-127"/>
                <a:ea typeface="Noto Sans KR" panose="020B0500000000000000" pitchFamily="34" charset="-127"/>
              </a:rPr>
              <a:t>              price = element.value;</a:t>
            </a:r>
          </a:p>
          <a:p>
            <a:r>
              <a:rPr lang="en-US" altLang="ko-KR" sz="300">
                <a:latin typeface="Noto Sans KR" panose="020B0500000000000000" pitchFamily="34" charset="-127"/>
                <a:ea typeface="Noto Sans KR" panose="020B0500000000000000" pitchFamily="34" charset="-127"/>
              </a:rPr>
              <a:t>              break;</a:t>
            </a:r>
          </a:p>
          <a:p>
            <a:endParaRPr lang="en-US" altLang="ko-KR" sz="3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300">
                <a:latin typeface="Noto Sans KR" panose="020B0500000000000000" pitchFamily="34" charset="-127"/>
                <a:ea typeface="Noto Sans KR" panose="020B0500000000000000" pitchFamily="34" charset="-127"/>
              </a:rPr>
              <a:t>          case 'option_product':</a:t>
            </a:r>
          </a:p>
          <a:p>
            <a:r>
              <a:rPr lang="en-US" altLang="ko-KR" sz="300">
                <a:latin typeface="Noto Sans KR" panose="020B0500000000000000" pitchFamily="34" charset="-127"/>
                <a:ea typeface="Noto Sans KR" panose="020B0500000000000000" pitchFamily="34" charset="-127"/>
              </a:rPr>
              <a:t>              element = trTags[i].querySelector('td:nth-child(1) &gt; p');</a:t>
            </a:r>
          </a:p>
          <a:p>
            <a:r>
              <a:rPr lang="en-US" altLang="ko-KR" sz="300">
                <a:latin typeface="Noto Sans KR" panose="020B0500000000000000" pitchFamily="34" charset="-127"/>
                <a:ea typeface="Noto Sans KR" panose="020B0500000000000000" pitchFamily="34" charset="-127"/>
              </a:rPr>
              <a:t>              element = element.outerText.split('- ');</a:t>
            </a:r>
          </a:p>
          <a:p>
            <a:r>
              <a:rPr lang="en-US" altLang="ko-KR" sz="300">
                <a:latin typeface="Noto Sans KR" panose="020B0500000000000000" pitchFamily="34" charset="-127"/>
                <a:ea typeface="Noto Sans KR" panose="020B0500000000000000" pitchFamily="34" charset="-127"/>
              </a:rPr>
              <a:t>              title = element[0].trim();</a:t>
            </a:r>
          </a:p>
          <a:p>
            <a:endParaRPr lang="en-US" altLang="ko-KR" sz="3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300">
                <a:latin typeface="Noto Sans KR" panose="020B0500000000000000" pitchFamily="34" charset="-127"/>
                <a:ea typeface="Noto Sans KR" panose="020B0500000000000000" pitchFamily="34" charset="-127"/>
              </a:rPr>
              <a:t>              optionTitle = '';</a:t>
            </a:r>
          </a:p>
          <a:p>
            <a:r>
              <a:rPr lang="en-US" altLang="ko-KR" sz="300">
                <a:latin typeface="Noto Sans KR" panose="020B0500000000000000" pitchFamily="34" charset="-127"/>
                <a:ea typeface="Noto Sans KR" panose="020B0500000000000000" pitchFamily="34" charset="-127"/>
              </a:rPr>
              <a:t>              element = trTags[i].querySelector('td:nth-child(1) &gt; p &gt; span');</a:t>
            </a:r>
          </a:p>
          <a:p>
            <a:r>
              <a:rPr lang="en-US" altLang="ko-KR" sz="300">
                <a:latin typeface="Noto Sans KR" panose="020B0500000000000000" pitchFamily="34" charset="-127"/>
                <a:ea typeface="Noto Sans KR" panose="020B0500000000000000" pitchFamily="34" charset="-127"/>
              </a:rPr>
              <a:t>              if (element) optionTitle = element.outerText.trim();</a:t>
            </a:r>
          </a:p>
          <a:p>
            <a:r>
              <a:rPr lang="en-US" altLang="ko-KR" sz="300">
                <a:latin typeface="Noto Sans KR" panose="020B0500000000000000" pitchFamily="34" charset="-127"/>
                <a:ea typeface="Noto Sans KR" panose="020B0500000000000000" pitchFamily="34" charset="-127"/>
              </a:rPr>
              <a:t>          </a:t>
            </a:r>
          </a:p>
          <a:p>
            <a:r>
              <a:rPr lang="en-US" altLang="ko-KR" sz="300">
                <a:latin typeface="Noto Sans KR" panose="020B0500000000000000" pitchFamily="34" charset="-127"/>
                <a:ea typeface="Noto Sans KR" panose="020B0500000000000000" pitchFamily="34" charset="-127"/>
              </a:rPr>
              <a:t>              element = trTags[i].querySelector("[class*='option_box'][class*='price']")</a:t>
            </a:r>
          </a:p>
          <a:p>
            <a:r>
              <a:rPr lang="en-US" altLang="ko-KR" sz="300">
                <a:latin typeface="Noto Sans KR" panose="020B0500000000000000" pitchFamily="34" charset="-127"/>
                <a:ea typeface="Noto Sans KR" panose="020B0500000000000000" pitchFamily="34" charset="-127"/>
              </a:rPr>
              <a:t>              price = element.value;</a:t>
            </a:r>
          </a:p>
          <a:p>
            <a:r>
              <a:rPr lang="en-US" altLang="ko-KR" sz="300">
                <a:latin typeface="Noto Sans KR" panose="020B0500000000000000" pitchFamily="34" charset="-127"/>
                <a:ea typeface="Noto Sans KR" panose="020B0500000000000000" pitchFamily="34" charset="-127"/>
              </a:rPr>
              <a:t>              break;</a:t>
            </a:r>
          </a:p>
          <a:p>
            <a:r>
              <a:rPr lang="en-US" altLang="ko-KR" sz="300">
                <a:latin typeface="Noto Sans KR" panose="020B0500000000000000" pitchFamily="34" charset="-127"/>
                <a:ea typeface="Noto Sans KR" panose="020B0500000000000000" pitchFamily="34" charset="-127"/>
              </a:rPr>
              <a:t>          default : </a:t>
            </a:r>
          </a:p>
          <a:p>
            <a:r>
              <a:rPr lang="en-US" altLang="ko-KR" sz="300">
                <a:latin typeface="Noto Sans KR" panose="020B0500000000000000" pitchFamily="34" charset="-127"/>
                <a:ea typeface="Noto Sans KR" panose="020B0500000000000000" pitchFamily="34" charset="-127"/>
              </a:rPr>
              <a:t>              continue;</a:t>
            </a:r>
          </a:p>
          <a:p>
            <a:r>
              <a:rPr lang="en-US" altLang="ko-KR" sz="300">
                <a:latin typeface="Noto Sans KR" panose="020B0500000000000000" pitchFamily="34" charset="-127"/>
                <a:ea typeface="Noto Sans KR" panose="020B0500000000000000" pitchFamily="34" charset="-127"/>
              </a:rPr>
              <a:t>              break;              </a:t>
            </a:r>
          </a:p>
          <a:p>
            <a:r>
              <a:rPr lang="en-US" altLang="ko-KR" sz="300">
                <a:latin typeface="Noto Sans KR" panose="020B0500000000000000" pitchFamily="34" charset="-127"/>
                <a:ea typeface="Noto Sans KR" panose="020B0500000000000000" pitchFamily="34" charset="-127"/>
              </a:rPr>
              <a:t>      }</a:t>
            </a:r>
          </a:p>
          <a:p>
            <a:endParaRPr lang="en-US" altLang="ko-KR" sz="3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300">
                <a:latin typeface="Noto Sans KR" panose="020B0500000000000000" pitchFamily="34" charset="-127"/>
                <a:ea typeface="Noto Sans KR" panose="020B0500000000000000" pitchFamily="34" charset="-127"/>
              </a:rPr>
              <a:t>      element = trTags[i].querySelector("[id*='quantity']");</a:t>
            </a:r>
          </a:p>
          <a:p>
            <a:r>
              <a:rPr lang="en-US" altLang="ko-KR" sz="300">
                <a:latin typeface="Noto Sans KR" panose="020B0500000000000000" pitchFamily="34" charset="-127"/>
                <a:ea typeface="Noto Sans KR" panose="020B0500000000000000" pitchFamily="34" charset="-127"/>
              </a:rPr>
              <a:t>      if (element === null) break;</a:t>
            </a:r>
          </a:p>
          <a:p>
            <a:r>
              <a:rPr lang="en-US" altLang="ko-KR" sz="300">
                <a:latin typeface="Noto Sans KR" panose="020B0500000000000000" pitchFamily="34" charset="-127"/>
                <a:ea typeface="Noto Sans KR" panose="020B0500000000000000" pitchFamily="34" charset="-127"/>
              </a:rPr>
              <a:t>      qty = element.value;</a:t>
            </a:r>
          </a:p>
          <a:p>
            <a:endParaRPr lang="en-US" altLang="ko-KR" sz="3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300">
                <a:latin typeface="Noto Sans KR" panose="020B0500000000000000" pitchFamily="34" charset="-127"/>
                <a:ea typeface="Noto Sans KR" panose="020B0500000000000000" pitchFamily="34" charset="-127"/>
              </a:rPr>
              <a:t>      if (qty &gt; 1) {</a:t>
            </a:r>
          </a:p>
          <a:p>
            <a:r>
              <a:rPr lang="en-US" altLang="ko-KR" sz="300">
                <a:latin typeface="Noto Sans KR" panose="020B0500000000000000" pitchFamily="34" charset="-127"/>
                <a:ea typeface="Noto Sans KR" panose="020B0500000000000000" pitchFamily="34" charset="-127"/>
              </a:rPr>
              <a:t>          price = price / qty;</a:t>
            </a:r>
          </a:p>
          <a:p>
            <a:r>
              <a:rPr lang="en-US" altLang="ko-KR" sz="300">
                <a:latin typeface="Noto Sans KR" panose="020B0500000000000000" pitchFamily="34" charset="-127"/>
                <a:ea typeface="Noto Sans KR" panose="020B0500000000000000" pitchFamily="34" charset="-127"/>
              </a:rPr>
              <a:t>      }</a:t>
            </a:r>
          </a:p>
          <a:p>
            <a:endParaRPr lang="en-US" altLang="ko-KR" sz="3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300">
                <a:latin typeface="Noto Sans KR" panose="020B0500000000000000" pitchFamily="34" charset="-127"/>
                <a:ea typeface="Noto Sans KR" panose="020B0500000000000000" pitchFamily="34" charset="-127"/>
              </a:rPr>
              <a:t>      title = title.trim().replace(/\s{2}/g, ' ');    </a:t>
            </a:r>
          </a:p>
          <a:p>
            <a:r>
              <a:rPr lang="en-US" altLang="ko-KR" sz="300">
                <a:latin typeface="Noto Sans KR" panose="020B0500000000000000" pitchFamily="34" charset="-127"/>
                <a:ea typeface="Noto Sans KR" panose="020B0500000000000000" pitchFamily="34" charset="-127"/>
              </a:rPr>
              <a:t>      result.push({</a:t>
            </a:r>
          </a:p>
          <a:p>
            <a:r>
              <a:rPr lang="en-US" altLang="ko-KR" sz="300">
                <a:latin typeface="Noto Sans KR" panose="020B0500000000000000" pitchFamily="34" charset="-127"/>
                <a:ea typeface="Noto Sans KR" panose="020B0500000000000000" pitchFamily="34" charset="-127"/>
              </a:rPr>
              <a:t>        'item_name': title,</a:t>
            </a:r>
          </a:p>
          <a:p>
            <a:r>
              <a:rPr lang="en-US" altLang="ko-KR" sz="300">
                <a:latin typeface="Noto Sans KR" panose="020B0500000000000000" pitchFamily="34" charset="-127"/>
                <a:ea typeface="Noto Sans KR" panose="020B0500000000000000" pitchFamily="34" charset="-127"/>
              </a:rPr>
              <a:t>        'item_id': itemId,</a:t>
            </a:r>
          </a:p>
          <a:p>
            <a:r>
              <a:rPr lang="en-US" altLang="ko-KR" sz="300">
                <a:latin typeface="Noto Sans KR" panose="020B0500000000000000" pitchFamily="34" charset="-127"/>
                <a:ea typeface="Noto Sans KR" panose="020B0500000000000000" pitchFamily="34" charset="-127"/>
              </a:rPr>
              <a:t>        'price': price,</a:t>
            </a:r>
          </a:p>
          <a:p>
            <a:r>
              <a:rPr lang="en-US" altLang="ko-KR" sz="300">
                <a:latin typeface="Noto Sans KR" panose="020B0500000000000000" pitchFamily="34" charset="-127"/>
                <a:ea typeface="Noto Sans KR" panose="020B0500000000000000" pitchFamily="34" charset="-127"/>
              </a:rPr>
              <a:t>        'item_category': categoryId,</a:t>
            </a:r>
          </a:p>
          <a:p>
            <a:r>
              <a:rPr lang="en-US" altLang="ko-KR" sz="300">
                <a:latin typeface="Noto Sans KR" panose="020B0500000000000000" pitchFamily="34" charset="-127"/>
                <a:ea typeface="Noto Sans KR" panose="020B0500000000000000" pitchFamily="34" charset="-127"/>
              </a:rPr>
              <a:t>        'item_variant':  optionTitle,</a:t>
            </a:r>
          </a:p>
          <a:p>
            <a:r>
              <a:rPr lang="en-US" altLang="ko-KR" sz="300">
                <a:latin typeface="Noto Sans KR" panose="020B0500000000000000" pitchFamily="34" charset="-127"/>
                <a:ea typeface="Noto Sans KR" panose="020B0500000000000000" pitchFamily="34" charset="-127"/>
              </a:rPr>
              <a:t>        'quantity': qty,</a:t>
            </a:r>
          </a:p>
          <a:p>
            <a:r>
              <a:rPr lang="en-US" altLang="ko-KR" sz="300">
                <a:latin typeface="Noto Sans KR" panose="020B0500000000000000" pitchFamily="34" charset="-127"/>
                <a:ea typeface="Noto Sans KR" panose="020B0500000000000000" pitchFamily="34" charset="-127"/>
              </a:rPr>
              <a:t>      });</a:t>
            </a:r>
          </a:p>
          <a:p>
            <a:r>
              <a:rPr lang="en-US" altLang="ko-KR" sz="300">
                <a:latin typeface="Noto Sans KR" panose="020B0500000000000000" pitchFamily="34" charset="-127"/>
                <a:ea typeface="Noto Sans KR" panose="020B0500000000000000" pitchFamily="34" charset="-127"/>
              </a:rPr>
              <a:t>  }</a:t>
            </a:r>
          </a:p>
          <a:p>
            <a:endParaRPr lang="en-US" altLang="ko-KR" sz="3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300">
                <a:latin typeface="Noto Sans KR" panose="020B0500000000000000" pitchFamily="34" charset="-127"/>
                <a:ea typeface="Noto Sans KR" panose="020B0500000000000000" pitchFamily="34" charset="-127"/>
              </a:rPr>
              <a:t>  return result;</a:t>
            </a:r>
          </a:p>
          <a:p>
            <a:r>
              <a:rPr lang="en-US" altLang="ko-KR" sz="300">
                <a:latin typeface="Noto Sans KR" panose="020B0500000000000000" pitchFamily="34" charset="-127"/>
                <a:ea typeface="Noto Sans KR" panose="020B0500000000000000" pitchFamily="34" charset="-127"/>
              </a:rPr>
              <a:t>}</a:t>
            </a:r>
          </a:p>
        </p:txBody>
      </p:sp>
      <p:sp>
        <p:nvSpPr>
          <p:cNvPr id="21" name="모서리가 둥근 직사각형 20"/>
          <p:cNvSpPr/>
          <p:nvPr/>
        </p:nvSpPr>
        <p:spPr>
          <a:xfrm>
            <a:off x="3664324" y="2079202"/>
            <a:ext cx="4080354" cy="1502520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3683912" y="1613689"/>
            <a:ext cx="4060766" cy="374073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95077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39" y="145554"/>
            <a:ext cx="11471748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 smtClean="0">
                <a:solidFill>
                  <a:srgbClr val="000000"/>
                </a:solidFill>
              </a:rPr>
              <a:t>4-1) </a:t>
            </a:r>
            <a:r>
              <a:rPr lang="ko-KR" altLang="en-US" sz="2800" spc="-160">
                <a:solidFill>
                  <a:srgbClr val="000000"/>
                </a:solidFill>
              </a:rPr>
              <a:t>변수생성</a:t>
            </a:r>
            <a:endParaRPr sz="2800"/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cxnSp>
        <p:nvCxnSpPr>
          <p:cNvPr id="17" name="직선 연결선 16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18568" y="910543"/>
            <a:ext cx="4494748" cy="1523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smtClean="0">
                <a:solidFill>
                  <a:schemeClr val="accent5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카페</a:t>
            </a:r>
            <a:r>
              <a:rPr lang="en-US" altLang="ko-KR" sz="1500" b="1" smtClean="0">
                <a:solidFill>
                  <a:schemeClr val="accent5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24</a:t>
            </a:r>
            <a:r>
              <a:rPr lang="ko-KR" altLang="en-US" sz="1500" b="1" smtClean="0">
                <a:solidFill>
                  <a:schemeClr val="accent5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경우 아래변수 추가 생성</a:t>
            </a:r>
            <a:endParaRPr lang="en-US" altLang="ko-KR" sz="1500" b="1" smtClean="0">
              <a:solidFill>
                <a:schemeClr val="accent5">
                  <a:lumMod val="75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1500" b="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ko-KR" altLang="en-US" sz="1500" b="1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변수 </a:t>
            </a:r>
            <a:r>
              <a:rPr lang="en-US" altLang="ko-KR" sz="1500" b="1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&gt; </a:t>
            </a:r>
            <a:r>
              <a:rPr lang="ko-KR" altLang="en-US" sz="1500" b="1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맞춤 자바스크립트 추가</a:t>
            </a:r>
            <a:endParaRPr lang="en-US" altLang="ko-KR" sz="1500" b="1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1500" b="1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ko-KR" altLang="en-US" sz="12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변수명</a:t>
            </a:r>
            <a:r>
              <a:rPr lang="ko-KR" altLang="en-US" sz="1200" b="1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en-US" altLang="ko-KR" sz="1200" b="1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: </a:t>
            </a:r>
            <a:r>
              <a:rPr lang="en-US" altLang="ko-KR" sz="12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[</a:t>
            </a:r>
            <a:r>
              <a:rPr lang="ko-KR" altLang="en-US" sz="12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공통</a:t>
            </a:r>
            <a:r>
              <a:rPr lang="en-US" altLang="ko-KR" sz="12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]</a:t>
            </a:r>
            <a:r>
              <a:rPr lang="ko-KR" altLang="en-US" sz="1200">
                <a:latin typeface="Noto Sans KR" panose="020B0500000000000000" pitchFamily="34" charset="-127"/>
                <a:ea typeface="Noto Sans KR" panose="020B0500000000000000" pitchFamily="34" charset="-127"/>
              </a:rPr>
              <a:t>상품 상세 </a:t>
            </a:r>
            <a:r>
              <a:rPr lang="en-US" altLang="ko-KR" sz="1200">
                <a:latin typeface="Noto Sans KR" panose="020B0500000000000000" pitchFamily="34" charset="-127"/>
                <a:ea typeface="Noto Sans KR" panose="020B0500000000000000" pitchFamily="34" charset="-127"/>
              </a:rPr>
              <a:t>- </a:t>
            </a:r>
            <a:r>
              <a:rPr lang="ko-KR" altLang="en-US" sz="12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장바구니 버튼 클릭여부</a:t>
            </a:r>
            <a:endParaRPr lang="en-US" altLang="ko-KR" sz="12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12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- </a:t>
            </a:r>
            <a:r>
              <a:rPr lang="ko-KR" altLang="en-US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장바구니</a:t>
            </a:r>
            <a:r>
              <a:rPr lang="en-US" altLang="ko-KR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버튼 클릭 여부를 식별합니다</a:t>
            </a:r>
            <a:r>
              <a:rPr lang="en-US" altLang="ko-KR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9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561727" y="964338"/>
            <a:ext cx="41362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function() {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var element = {{Click Element}};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if (element) {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    var attr = element.getAttribute('onclick');   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    if (attr !== null){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        if (attr.indexOf('product_submit(2') &gt; -1) return true;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    }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    if (element.className.indexOf('cart') &gt; -1) {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      if ( attr !== null &amp;&amp; attr.indexOf('selectOptionCommon(') &gt; -1 ) return false;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      return true;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    }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}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	return false;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}</a:t>
            </a:r>
          </a:p>
        </p:txBody>
      </p:sp>
      <p:sp>
        <p:nvSpPr>
          <p:cNvPr id="22" name="모서리가 둥근 직사각형 21"/>
          <p:cNvSpPr/>
          <p:nvPr/>
        </p:nvSpPr>
        <p:spPr>
          <a:xfrm>
            <a:off x="218568" y="2928711"/>
            <a:ext cx="6281164" cy="3748159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488" y="3046746"/>
            <a:ext cx="6114763" cy="35414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9501114" y="1292369"/>
            <a:ext cx="2690886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1.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해당 변수는 카페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24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의 경우만 생성합니다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2. Google Tag Manager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좌측 변수 메뉴에 들어갑니다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3.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새로 만들기를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4.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변수명을 작성합니다</a:t>
            </a:r>
            <a:endParaRPr lang="en-US" altLang="ko-KR" sz="10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5.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변수 유형을 선택합니다</a:t>
            </a:r>
            <a:endParaRPr lang="en-US" altLang="ko-KR" sz="10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6.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맞춤 자바스크립트 코드를 복사하여 붙여넣기 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7.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우측 상단 저장 버튼을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endParaRPr lang="en-US" altLang="ko-KR" sz="10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※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해당 코드는 상품정보가 담긴 배열을 생성하는 변수를 입니다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86075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39" y="145554"/>
            <a:ext cx="11471748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 smtClean="0">
                <a:solidFill>
                  <a:srgbClr val="000000"/>
                </a:solidFill>
              </a:rPr>
              <a:t>4-2) </a:t>
            </a:r>
            <a:r>
              <a:rPr lang="ko-KR" altLang="en-US" sz="2800" spc="-160" smtClean="0">
                <a:solidFill>
                  <a:srgbClr val="000000"/>
                </a:solidFill>
              </a:rPr>
              <a:t>트리거 생성</a:t>
            </a:r>
            <a:endParaRPr sz="2800"/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cxnSp>
        <p:nvCxnSpPr>
          <p:cNvPr id="17" name="직선 연결선 16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18568" y="885605"/>
            <a:ext cx="398522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페이지 트리거 생성하기</a:t>
            </a:r>
            <a:endParaRPr lang="en-US" altLang="ko-KR" sz="1500" b="1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1500" b="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ko-KR" altLang="en-US" sz="12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트리거명 </a:t>
            </a:r>
            <a:r>
              <a:rPr lang="en-US" altLang="ko-KR" sz="12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: </a:t>
            </a:r>
            <a:r>
              <a:rPr lang="ko-KR" altLang="en-US" sz="12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장바구니추가 클릭</a:t>
            </a:r>
            <a:endParaRPr lang="en-US" altLang="ko-KR" sz="12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12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장바구니 추가 버튼을 클릭시 동작하는 트리거를</a:t>
            </a:r>
            <a:r>
              <a:rPr lang="en-US" altLang="ko-KR" sz="90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생성합니다</a:t>
            </a:r>
            <a:r>
              <a:rPr lang="en-US" altLang="ko-KR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171450" indent="-171450">
              <a:buFontTx/>
              <a:buChar char="-"/>
            </a:pPr>
            <a:endParaRPr lang="en-US" altLang="ko-KR" sz="9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카페</a:t>
            </a:r>
            <a:r>
              <a:rPr lang="en-US" altLang="ko-KR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24 : [</a:t>
            </a:r>
            <a:r>
              <a:rPr lang="ko-KR" altLang="en-US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공통</a:t>
            </a:r>
            <a:r>
              <a:rPr lang="en-US" altLang="ko-KR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]</a:t>
            </a:r>
            <a:r>
              <a:rPr lang="ko-KR" altLang="en-US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상품 상세</a:t>
            </a:r>
            <a:r>
              <a:rPr lang="en-US" altLang="ko-KR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-</a:t>
            </a:r>
            <a:r>
              <a:rPr lang="ko-KR" altLang="en-US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장바구니 버튼   </a:t>
            </a:r>
            <a:r>
              <a:rPr lang="en-US" altLang="ko-KR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=   true</a:t>
            </a:r>
          </a:p>
          <a:p>
            <a:pPr marL="171450" indent="-171450">
              <a:buFontTx/>
              <a:buChar char="-"/>
            </a:pPr>
            <a:r>
              <a:rPr lang="ko-KR" altLang="en-US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고도몰 </a:t>
            </a:r>
            <a:r>
              <a:rPr lang="en-US" altLang="ko-KR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: Click Text   </a:t>
            </a:r>
            <a:r>
              <a:rPr lang="ko-KR" altLang="en-US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정규표현식과일치   </a:t>
            </a:r>
            <a:r>
              <a:rPr lang="ko-KR" altLang="en-US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장바구니</a:t>
            </a:r>
            <a:r>
              <a:rPr lang="en-US" altLang="ko-KR" sz="900">
                <a:latin typeface="Noto Sans KR" panose="020B0500000000000000" pitchFamily="34" charset="-127"/>
                <a:ea typeface="Noto Sans KR" panose="020B0500000000000000" pitchFamily="34" charset="-127"/>
              </a:rPr>
              <a:t>|</a:t>
            </a:r>
            <a:r>
              <a:rPr lang="ko-KR" altLang="en-US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쇼핑하기</a:t>
            </a:r>
            <a:r>
              <a:rPr lang="en-US" altLang="ko-KR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|</a:t>
            </a:r>
            <a:r>
              <a:rPr lang="ko-KR" altLang="en-US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장바구니 확인</a:t>
            </a:r>
            <a:endParaRPr lang="en-US" altLang="ko-KR" sz="9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메이크샵 </a:t>
            </a:r>
            <a:r>
              <a:rPr lang="en-US" altLang="ko-KR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: Click Text </a:t>
            </a:r>
            <a:r>
              <a:rPr lang="ko-KR" altLang="en-US" sz="90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포함   장바구니</a:t>
            </a:r>
            <a:endParaRPr lang="en-US" altLang="ko-KR" sz="9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9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8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※ </a:t>
            </a:r>
            <a:r>
              <a:rPr lang="ko-KR" altLang="en-US" sz="8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임대몰에 따라 트리거 조건은 상이합니다</a:t>
            </a:r>
            <a:r>
              <a:rPr lang="en-US" altLang="ko-KR" sz="8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r>
              <a:rPr lang="ko-KR" altLang="en-US" sz="8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또한</a:t>
            </a:r>
            <a:r>
              <a:rPr lang="en-US" altLang="ko-KR" sz="8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sz="8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임대몰의 스킨에 따라서 트리거 조건이 변경 될 수 있습니다</a:t>
            </a:r>
            <a:r>
              <a:rPr lang="en-US" altLang="ko-KR" sz="8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r>
              <a:rPr lang="ko-KR" altLang="en-US" sz="8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본 가이드는 임대몰에 맞게 수정해서 활용하세요</a:t>
            </a:r>
            <a:endParaRPr lang="en-US" altLang="ko-KR" sz="8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4347" y="923847"/>
            <a:ext cx="5167634" cy="2150775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4"/>
          <a:srcRect t="76763" r="8345"/>
          <a:stretch/>
        </p:blipFill>
        <p:spPr>
          <a:xfrm>
            <a:off x="4007637" y="3155066"/>
            <a:ext cx="5264034" cy="499190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5"/>
          <a:srcRect t="77180" r="9159"/>
          <a:stretch/>
        </p:blipFill>
        <p:spPr>
          <a:xfrm>
            <a:off x="4057326" y="3654256"/>
            <a:ext cx="5214736" cy="480976"/>
          </a:xfrm>
          <a:prstGeom prst="rect">
            <a:avLst/>
          </a:prstGeom>
        </p:spPr>
      </p:pic>
      <p:sp>
        <p:nvSpPr>
          <p:cNvPr id="12" name="모서리가 둥근 직사각형 11"/>
          <p:cNvSpPr/>
          <p:nvPr/>
        </p:nvSpPr>
        <p:spPr>
          <a:xfrm>
            <a:off x="4004657" y="1562793"/>
            <a:ext cx="5267014" cy="357448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4007636" y="2745919"/>
            <a:ext cx="5267014" cy="357448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4007636" y="3294758"/>
            <a:ext cx="5267014" cy="357448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4007636" y="3811320"/>
            <a:ext cx="5267014" cy="357448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18569" y="4012329"/>
            <a:ext cx="39852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이벤트 트리거 생성하기</a:t>
            </a:r>
            <a:endParaRPr lang="en-US" altLang="ko-KR" sz="1500" b="1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1500" b="1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ko-KR" altLang="en-US" sz="12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트리거명 </a:t>
            </a:r>
            <a:r>
              <a:rPr lang="en-US" altLang="ko-KR" sz="12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: GA4_</a:t>
            </a:r>
            <a:r>
              <a:rPr lang="ko-KR" altLang="en-US" sz="12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장바구니추가이벤트</a:t>
            </a:r>
            <a:r>
              <a:rPr lang="en-US" altLang="ko-KR" sz="12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(add_to_cart)</a:t>
            </a:r>
          </a:p>
          <a:p>
            <a:endParaRPr lang="en-US" altLang="ko-KR" sz="12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- add_to_cart</a:t>
            </a:r>
            <a:r>
              <a:rPr lang="ko-KR" altLang="en-US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이벤트가 발생하면 동작하도록 설정합니다</a:t>
            </a:r>
            <a:r>
              <a:rPr lang="en-US" altLang="ko-KR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r>
              <a:rPr lang="ko-KR" altLang="en-US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태그에서 </a:t>
            </a:r>
            <a:r>
              <a:rPr lang="en-US" altLang="ko-KR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add_to_cart </a:t>
            </a:r>
            <a:r>
              <a:rPr lang="ko-KR" altLang="en-US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이벤트를 생성할 예정입니다</a:t>
            </a:r>
            <a:r>
              <a:rPr lang="en-US" altLang="ko-KR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6"/>
          <a:srcRect t="14722" b="589"/>
          <a:stretch/>
        </p:blipFill>
        <p:spPr>
          <a:xfrm>
            <a:off x="4089672" y="4220790"/>
            <a:ext cx="3894284" cy="2385753"/>
          </a:xfrm>
          <a:prstGeom prst="rect">
            <a:avLst/>
          </a:prstGeom>
        </p:spPr>
      </p:pic>
      <p:sp>
        <p:nvSpPr>
          <p:cNvPr id="24" name="모서리가 둥근 직사각형 23"/>
          <p:cNvSpPr/>
          <p:nvPr/>
        </p:nvSpPr>
        <p:spPr>
          <a:xfrm>
            <a:off x="4203793" y="4493305"/>
            <a:ext cx="3780164" cy="584425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4203792" y="5485173"/>
            <a:ext cx="2238572" cy="303598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9501114" y="1292369"/>
            <a:ext cx="269088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1. Google Tag Manager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좌측 트리거 메뉴에 들어갑니다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2.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새로 만들기를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3.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트리거명을 작성합니다</a:t>
            </a:r>
            <a:endParaRPr lang="en-US" altLang="ko-KR" sz="10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4.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트리거 구성을 선택합니다</a:t>
            </a:r>
            <a:endParaRPr lang="en-US" altLang="ko-KR" sz="10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5.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트리거 조건을 작성합니다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6.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우측 상단 저장 버튼을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48776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3025" y="895262"/>
            <a:ext cx="3138229" cy="2806612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39" y="145554"/>
            <a:ext cx="11471748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 smtClean="0">
                <a:solidFill>
                  <a:srgbClr val="000000"/>
                </a:solidFill>
              </a:rPr>
              <a:t>4-3) </a:t>
            </a:r>
            <a:r>
              <a:rPr lang="ko-KR" altLang="en-US" sz="2800" spc="-160" smtClean="0">
                <a:solidFill>
                  <a:srgbClr val="000000"/>
                </a:solidFill>
              </a:rPr>
              <a:t>태그 </a:t>
            </a:r>
            <a:r>
              <a:rPr lang="ko-KR" altLang="en-US" sz="2800" spc="-160">
                <a:solidFill>
                  <a:srgbClr val="000000"/>
                </a:solidFill>
              </a:rPr>
              <a:t>생성</a:t>
            </a:r>
            <a:endParaRPr sz="2800"/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cxnSp>
        <p:nvCxnSpPr>
          <p:cNvPr id="17" name="직선 연결선 16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18568" y="885605"/>
            <a:ext cx="3779853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태그 </a:t>
            </a:r>
            <a:r>
              <a:rPr lang="en-US" altLang="ko-KR" sz="1500" b="1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&gt; </a:t>
            </a:r>
            <a:r>
              <a:rPr lang="ko-KR" altLang="en-US" sz="1500" b="1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맞춤</a:t>
            </a:r>
            <a:r>
              <a:rPr lang="en-US" altLang="ko-KR" sz="1500" b="1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HTML </a:t>
            </a:r>
            <a:r>
              <a:rPr lang="ko-KR" altLang="en-US" sz="1500" b="1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추가</a:t>
            </a:r>
            <a:endParaRPr lang="en-US" altLang="ko-KR" sz="1500" b="1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900" b="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ko-KR" altLang="en-US" sz="1200">
                <a:latin typeface="Noto Sans KR" panose="020B0500000000000000" pitchFamily="34" charset="-127"/>
                <a:ea typeface="Noto Sans KR" panose="020B0500000000000000" pitchFamily="34" charset="-127"/>
              </a:rPr>
              <a:t>태그명 </a:t>
            </a:r>
            <a:r>
              <a:rPr lang="en-US" altLang="ko-KR" sz="1200">
                <a:latin typeface="Noto Sans KR" panose="020B0500000000000000" pitchFamily="34" charset="-127"/>
                <a:ea typeface="Noto Sans KR" panose="020B0500000000000000" pitchFamily="34" charset="-127"/>
              </a:rPr>
              <a:t>: [dataLayer] GA4-</a:t>
            </a:r>
            <a:r>
              <a:rPr lang="ko-KR" altLang="en-US" sz="1200">
                <a:latin typeface="Noto Sans KR" panose="020B0500000000000000" pitchFamily="34" charset="-127"/>
                <a:ea typeface="Noto Sans KR" panose="020B0500000000000000" pitchFamily="34" charset="-127"/>
              </a:rPr>
              <a:t>장바구니추가</a:t>
            </a:r>
          </a:p>
          <a:p>
            <a:endParaRPr lang="ko-KR" altLang="en-US" sz="12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ko-KR" altLang="en-US" sz="1200">
                <a:latin typeface="Noto Sans KR" panose="020B0500000000000000" pitchFamily="34" charset="-127"/>
                <a:ea typeface="Noto Sans KR" panose="020B0500000000000000" pitchFamily="34" charset="-127"/>
              </a:rPr>
              <a:t>트리거 조건 </a:t>
            </a:r>
            <a:r>
              <a:rPr lang="en-US" altLang="ko-KR" sz="1200">
                <a:latin typeface="Noto Sans KR" panose="020B0500000000000000" pitchFamily="34" charset="-127"/>
                <a:ea typeface="Noto Sans KR" panose="020B0500000000000000" pitchFamily="34" charset="-127"/>
              </a:rPr>
              <a:t>: </a:t>
            </a:r>
            <a:r>
              <a:rPr lang="ko-KR" altLang="en-US" sz="1200">
                <a:latin typeface="Noto Sans KR" panose="020B0500000000000000" pitchFamily="34" charset="-127"/>
                <a:ea typeface="Noto Sans KR" panose="020B0500000000000000" pitchFamily="34" charset="-127"/>
              </a:rPr>
              <a:t>장바구니 추가 클릭</a:t>
            </a:r>
          </a:p>
          <a:p>
            <a:endParaRPr lang="en-US" altLang="ko-KR" sz="9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- </a:t>
            </a:r>
            <a:r>
              <a:rPr lang="ko-KR" altLang="en-US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상품상세조회 데이터를 데이터레이어에 전송합니다</a:t>
            </a:r>
            <a:r>
              <a:rPr lang="en-US" altLang="ko-KR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r>
              <a:rPr lang="en-US" altLang="ko-KR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- </a:t>
            </a:r>
            <a:r>
              <a:rPr lang="ko-KR" altLang="en-US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이때 기 생성한 </a:t>
            </a:r>
            <a:r>
              <a:rPr lang="en-US" altLang="ko-KR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ecommerce.items</a:t>
            </a:r>
            <a:r>
              <a:rPr lang="ko-KR" altLang="en-US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변수와 </a:t>
            </a:r>
            <a:r>
              <a:rPr lang="en-US" altLang="ko-KR" sz="900">
                <a:latin typeface="Noto Sans KR" panose="020B0500000000000000" pitchFamily="34" charset="-127"/>
                <a:ea typeface="Noto Sans KR" panose="020B0500000000000000" pitchFamily="34" charset="-127"/>
              </a:rPr>
              <a:t>GA4_</a:t>
            </a:r>
            <a:r>
              <a:rPr lang="ko-KR" altLang="en-US" sz="900">
                <a:latin typeface="Noto Sans KR" panose="020B0500000000000000" pitchFamily="34" charset="-127"/>
                <a:ea typeface="Noto Sans KR" panose="020B0500000000000000" pitchFamily="34" charset="-127"/>
              </a:rPr>
              <a:t>상품상세조회이벤트</a:t>
            </a:r>
            <a:r>
              <a:rPr lang="en-US" altLang="ko-KR" sz="900">
                <a:latin typeface="Noto Sans KR" panose="020B0500000000000000" pitchFamily="34" charset="-127"/>
                <a:ea typeface="Noto Sans KR" panose="020B0500000000000000" pitchFamily="34" charset="-127"/>
              </a:rPr>
              <a:t>(view_item) </a:t>
            </a:r>
            <a:r>
              <a:rPr lang="ko-KR" altLang="en-US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에 맞게</a:t>
            </a:r>
            <a:r>
              <a:rPr lang="en-US" altLang="ko-KR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전송합니다</a:t>
            </a:r>
            <a:r>
              <a:rPr lang="en-US" altLang="ko-KR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endParaRPr lang="en-US" altLang="ko-KR" sz="8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&lt;script&gt;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  var result = {{[GA4] </a:t>
            </a:r>
            <a:r>
              <a:rPr lang="ko-KR" altLang="en-US" sz="800">
                <a:latin typeface="Noto Sans KR" panose="020B0500000000000000" pitchFamily="34" charset="-127"/>
                <a:ea typeface="Noto Sans KR" panose="020B0500000000000000" pitchFamily="34" charset="-127"/>
              </a:rPr>
              <a:t>상품 상세 </a:t>
            </a:r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- </a:t>
            </a:r>
            <a:r>
              <a:rPr lang="ko-KR" altLang="en-US" sz="800">
                <a:latin typeface="Noto Sans KR" panose="020B0500000000000000" pitchFamily="34" charset="-127"/>
                <a:ea typeface="Noto Sans KR" panose="020B0500000000000000" pitchFamily="34" charset="-127"/>
              </a:rPr>
              <a:t>상품 배열</a:t>
            </a:r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}};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	if (result) {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    window.dataLayer = window.dataLayer || [];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    window.dataLayer.push({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      'event': 'add_to_cart',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      'ecommerce': {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        'items': result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      }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    });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  }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&lt;/script&gt;</a:t>
            </a:r>
          </a:p>
          <a:p>
            <a:endParaRPr lang="en-US" altLang="ko-KR" sz="8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8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12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18567" y="4191994"/>
            <a:ext cx="432849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태그 </a:t>
            </a:r>
            <a:r>
              <a:rPr lang="en-US" altLang="ko-KR" sz="1500" b="1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&gt; Google </a:t>
            </a:r>
            <a:r>
              <a:rPr lang="ko-KR" altLang="en-US" sz="1500" b="1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애널리틱스 </a:t>
            </a:r>
            <a:r>
              <a:rPr lang="en-US" altLang="ko-KR" sz="1500" b="1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: GA4</a:t>
            </a:r>
            <a:r>
              <a:rPr lang="ko-KR" altLang="en-US" sz="1500" b="1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이벤트 추가</a:t>
            </a:r>
            <a:endParaRPr lang="en-US" altLang="ko-KR" sz="1500" b="1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900" b="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ko-KR" altLang="en-US" sz="12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태그명 </a:t>
            </a:r>
            <a:r>
              <a:rPr lang="en-US" altLang="ko-KR" sz="12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: [ecommerce] </a:t>
            </a:r>
            <a:r>
              <a:rPr lang="en-US" altLang="ko-KR" sz="12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GA4-</a:t>
            </a:r>
            <a:r>
              <a:rPr lang="ko-KR" altLang="en-US" sz="12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장바구니추가</a:t>
            </a:r>
            <a:endParaRPr lang="en-US" altLang="ko-KR" sz="12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ko-KR" altLang="en-US" sz="12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트리거 </a:t>
            </a:r>
            <a:r>
              <a:rPr lang="ko-KR" altLang="en-US" sz="1200">
                <a:latin typeface="Noto Sans KR" panose="020B0500000000000000" pitchFamily="34" charset="-127"/>
                <a:ea typeface="Noto Sans KR" panose="020B0500000000000000" pitchFamily="34" charset="-127"/>
              </a:rPr>
              <a:t>조건 </a:t>
            </a:r>
            <a:r>
              <a:rPr lang="en-US" altLang="ko-KR" sz="1200">
                <a:latin typeface="Noto Sans KR" panose="020B0500000000000000" pitchFamily="34" charset="-127"/>
                <a:ea typeface="Noto Sans KR" panose="020B0500000000000000" pitchFamily="34" charset="-127"/>
              </a:rPr>
              <a:t>: GA4</a:t>
            </a:r>
            <a:r>
              <a:rPr lang="en-US" altLang="ko-KR" sz="12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_</a:t>
            </a:r>
            <a:r>
              <a:rPr lang="ko-KR" altLang="en-US" sz="12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장바구니추가이벤트</a:t>
            </a:r>
            <a:r>
              <a:rPr lang="en-US" altLang="ko-KR" sz="12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(add_to_cart)</a:t>
            </a:r>
            <a:endParaRPr lang="en-US" altLang="ko-KR" sz="12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9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- GA4</a:t>
            </a:r>
            <a:r>
              <a:rPr lang="ko-KR" altLang="en-US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에 상품상세조회 이벤트를 전송합니다</a:t>
            </a:r>
            <a:r>
              <a:rPr lang="en-US" altLang="ko-KR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sp>
        <p:nvSpPr>
          <p:cNvPr id="12" name="모서리가 둥근 직사각형 11"/>
          <p:cNvSpPr/>
          <p:nvPr/>
        </p:nvSpPr>
        <p:spPr>
          <a:xfrm>
            <a:off x="4045684" y="1388224"/>
            <a:ext cx="3115570" cy="448889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501114" y="1292369"/>
            <a:ext cx="269088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1. Google Tag Manager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좌측 태그 메뉴에 들어갑니다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2.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새로 만들기를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3.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태그명을 작성합니다</a:t>
            </a:r>
            <a:endParaRPr lang="en-US" altLang="ko-KR" sz="10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4.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태그 구성을 선택합니다</a:t>
            </a:r>
            <a:endParaRPr lang="en-US" altLang="ko-KR" sz="10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5.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트리거를 선택합니다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6.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우측 상단 저장 버튼을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4"/>
          <a:srcRect t="9149"/>
          <a:stretch/>
        </p:blipFill>
        <p:spPr>
          <a:xfrm>
            <a:off x="4132156" y="3837499"/>
            <a:ext cx="4070980" cy="2878026"/>
          </a:xfrm>
          <a:prstGeom prst="rect">
            <a:avLst/>
          </a:prstGeom>
        </p:spPr>
      </p:pic>
      <p:sp>
        <p:nvSpPr>
          <p:cNvPr id="25" name="모서리가 둥근 직사각형 24"/>
          <p:cNvSpPr/>
          <p:nvPr/>
        </p:nvSpPr>
        <p:spPr>
          <a:xfrm>
            <a:off x="4164107" y="3984508"/>
            <a:ext cx="3997464" cy="368476"/>
          </a:xfrm>
          <a:prstGeom prst="roundRect">
            <a:avLst>
              <a:gd name="adj" fmla="val 140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27" name="모서리가 둥근 직사각형 26"/>
          <p:cNvSpPr/>
          <p:nvPr/>
        </p:nvSpPr>
        <p:spPr>
          <a:xfrm>
            <a:off x="4164107" y="4428830"/>
            <a:ext cx="707151" cy="368476"/>
          </a:xfrm>
          <a:prstGeom prst="roundRect">
            <a:avLst>
              <a:gd name="adj" fmla="val 140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4164107" y="4797306"/>
            <a:ext cx="707151" cy="368476"/>
          </a:xfrm>
          <a:prstGeom prst="roundRect">
            <a:avLst>
              <a:gd name="adj" fmla="val 140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4164107" y="5470247"/>
            <a:ext cx="3816111" cy="368476"/>
          </a:xfrm>
          <a:prstGeom prst="roundRect">
            <a:avLst>
              <a:gd name="adj" fmla="val 140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>
            <a:off x="4164108" y="5958949"/>
            <a:ext cx="1264104" cy="748915"/>
          </a:xfrm>
          <a:prstGeom prst="roundRect">
            <a:avLst>
              <a:gd name="adj" fmla="val 140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22804" y="2137690"/>
            <a:ext cx="2438215" cy="1497293"/>
          </a:xfrm>
          <a:prstGeom prst="rect">
            <a:avLst/>
          </a:prstGeom>
        </p:spPr>
      </p:pic>
      <p:sp>
        <p:nvSpPr>
          <p:cNvPr id="18" name="모서리가 둥근 직사각형 17"/>
          <p:cNvSpPr/>
          <p:nvPr/>
        </p:nvSpPr>
        <p:spPr>
          <a:xfrm>
            <a:off x="4045684" y="2119746"/>
            <a:ext cx="3115570" cy="1496290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61019" y="2274500"/>
            <a:ext cx="314325" cy="84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130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0" descr="Blue Powerpoint Background Illustrations, Royalty-Free Vector Graphics &amp;  Clip Art - iStock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303"/>
            <a:ext cx="12182527" cy="684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847433" y="3105835"/>
            <a:ext cx="8497134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3600" b="1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5. </a:t>
            </a:r>
            <a:r>
              <a:rPr lang="ko-KR" altLang="en-US" sz="3600" b="1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전자상거래 </a:t>
            </a:r>
            <a:r>
              <a:rPr lang="ko-KR" altLang="en-US" sz="3600" b="1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설치 </a:t>
            </a:r>
            <a:r>
              <a:rPr lang="en-US" altLang="ko-KR" sz="3600" b="1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– </a:t>
            </a:r>
            <a:r>
              <a:rPr lang="ko-KR" altLang="en-US" sz="3600" b="1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구매완료 </a:t>
            </a:r>
            <a:r>
              <a:rPr lang="en-US" altLang="ko-KR" sz="3600" b="1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(purchase)</a:t>
            </a:r>
            <a:endParaRPr lang="en-US" altLang="ko-KR" sz="3600" b="1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" y="6098243"/>
            <a:ext cx="12209772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900" spc="-300" smtClean="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※ </a:t>
            </a:r>
            <a:r>
              <a:rPr lang="ko-KR" altLang="en-US" sz="1900" spc="-300" smtClean="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해당  가이드에서  제공하는  </a:t>
            </a:r>
            <a:r>
              <a:rPr lang="ko-KR" altLang="en-US" sz="1900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코드는  </a:t>
            </a:r>
            <a:r>
              <a:rPr lang="ko-KR" altLang="en-US" sz="1900" spc="-300" smtClean="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임대몰 </a:t>
            </a:r>
            <a:r>
              <a:rPr lang="en-US" altLang="ko-KR" sz="1900" spc="-300" smtClean="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 </a:t>
            </a:r>
            <a:r>
              <a:rPr lang="ko-KR" altLang="en-US" sz="1900" spc="-300" smtClean="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적용 스킨마다 코드의 형태와 방식이 </a:t>
            </a:r>
            <a:r>
              <a:rPr lang="ko-KR" altLang="en-US" sz="1900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다를 수 </a:t>
            </a:r>
            <a:r>
              <a:rPr lang="ko-KR" altLang="en-US" sz="1900" spc="-300" smtClean="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있기 때문에  사용중인 </a:t>
            </a:r>
            <a:r>
              <a:rPr lang="ko-KR" altLang="en-US" sz="1900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스킨에 알맞게 수정해서 사용해야합니다</a:t>
            </a:r>
            <a:r>
              <a:rPr lang="en-US" altLang="ko-KR" sz="1900" spc="-300" smtClean="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.</a:t>
            </a:r>
            <a:endParaRPr lang="ko-KR" altLang="en-US" sz="1900" spc="-300">
              <a:solidFill>
                <a:schemeClr val="bg1"/>
              </a:solidFill>
              <a:latin typeface="Noto Sans KR Thin" panose="020B0200000000000000" pitchFamily="34" charset="-127"/>
              <a:ea typeface="Noto Sans KR Thin" panose="020B02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61078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39" y="145555"/>
            <a:ext cx="11092133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 smtClean="0">
                <a:solidFill>
                  <a:srgbClr val="000000"/>
                </a:solidFill>
              </a:rPr>
              <a:t>5-1) </a:t>
            </a:r>
            <a:r>
              <a:rPr lang="ko-KR" altLang="en-US" sz="2800" spc="-160">
                <a:solidFill>
                  <a:srgbClr val="000000"/>
                </a:solidFill>
              </a:rPr>
              <a:t>변수생성</a:t>
            </a:r>
            <a:endParaRPr sz="2800"/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501114" y="1292369"/>
            <a:ext cx="269088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1.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주문정보가 담긴 배열을 생서하는 변수를 생성합니다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endParaRPr lang="en-US" altLang="ko-KR" sz="10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2.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데이터 영역 변수도 추가합니다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8" name="직선 연결선 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18568" y="885605"/>
            <a:ext cx="4494748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변수 </a:t>
            </a:r>
            <a:r>
              <a:rPr lang="en-US" altLang="ko-KR" sz="1500" b="1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&gt; </a:t>
            </a:r>
            <a:r>
              <a:rPr lang="ko-KR" altLang="en-US" sz="1500" b="1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맞춤 자바스크립트 추가</a:t>
            </a:r>
            <a:endParaRPr lang="en-US" altLang="ko-KR" sz="1500" b="1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1500" b="1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ko-KR" altLang="en-US" sz="12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변수명</a:t>
            </a:r>
            <a:r>
              <a:rPr lang="ko-KR" altLang="en-US" sz="1200" b="1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en-US" altLang="ko-KR" sz="1200" b="1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: </a:t>
            </a:r>
            <a:r>
              <a:rPr lang="en-US" altLang="ko-KR" sz="1200">
                <a:latin typeface="Noto Sans KR" panose="020B0500000000000000" pitchFamily="34" charset="-127"/>
                <a:ea typeface="Noto Sans KR" panose="020B0500000000000000" pitchFamily="34" charset="-127"/>
              </a:rPr>
              <a:t>[</a:t>
            </a:r>
            <a:r>
              <a:rPr lang="en-US" altLang="ko-KR" sz="12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GA4]</a:t>
            </a:r>
            <a:r>
              <a:rPr lang="ko-KR" altLang="en-US" sz="12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주문 완료 </a:t>
            </a:r>
            <a:r>
              <a:rPr lang="en-US" altLang="ko-KR" sz="1200">
                <a:latin typeface="Noto Sans KR" panose="020B0500000000000000" pitchFamily="34" charset="-127"/>
                <a:ea typeface="Noto Sans KR" panose="020B0500000000000000" pitchFamily="34" charset="-127"/>
              </a:rPr>
              <a:t>- </a:t>
            </a:r>
            <a:r>
              <a:rPr lang="ko-KR" altLang="en-US" sz="1200">
                <a:latin typeface="Noto Sans KR" panose="020B0500000000000000" pitchFamily="34" charset="-127"/>
                <a:ea typeface="Noto Sans KR" panose="020B0500000000000000" pitchFamily="34" charset="-127"/>
              </a:rPr>
              <a:t>상품 </a:t>
            </a:r>
            <a:r>
              <a:rPr lang="ko-KR" altLang="en-US" sz="12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배열</a:t>
            </a:r>
            <a:endParaRPr lang="en-US" altLang="ko-KR" sz="12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12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- </a:t>
            </a:r>
            <a:r>
              <a:rPr lang="ko-KR" altLang="en-US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주문정보를 수집하는 스크립트 입니다</a:t>
            </a:r>
            <a:r>
              <a:rPr lang="en-US" altLang="ko-KR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9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3174" y="885367"/>
            <a:ext cx="4718034" cy="277238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2779377" y="3657747"/>
            <a:ext cx="2653479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mtClean="0">
                <a:solidFill>
                  <a:srgbClr val="FF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고도몰</a:t>
            </a:r>
            <a:endParaRPr lang="en-US" altLang="ko-KR" sz="2000" smtClean="0">
              <a:solidFill>
                <a:srgbClr val="FF0000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800" smtClean="0">
              <a:solidFill>
                <a:srgbClr val="FF0000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function() {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var orderCnt = $('input[name=naver-common-inflow-script-order-item]');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var order_info = [];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var e = $('input[name=naver-common-inflow-script-order-item]');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for(var i = 0; i &lt; e.length; i++){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  var detail = eval('(' + e[i].value + ')');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  order_info[i] = {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    'item_name': detail.goodsnm,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    'item_id': detail.goodsno,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    'price':  detail.price/detail.ea,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    'quantity': detail.ea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  }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}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  return order_info;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}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118716" y="3751675"/>
            <a:ext cx="433318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mtClean="0">
                <a:solidFill>
                  <a:schemeClr val="bg2">
                    <a:lumMod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메이크샵</a:t>
            </a:r>
            <a:endParaRPr lang="en-US" altLang="ko-KR" sz="2000" smtClean="0">
              <a:solidFill>
                <a:schemeClr val="bg2">
                  <a:lumMod val="25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800" smtClean="0">
              <a:solidFill>
                <a:schemeClr val="bg2">
                  <a:lumMod val="25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function() {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var order_info = [];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for(var i=0; i&lt;$('tr &gt; td &gt; div &gt; a').length; i++){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  var url = new URL($('tr &gt; td &gt; div &gt; a')[i]);</a:t>
            </a:r>
          </a:p>
          <a:p>
            <a:endParaRPr lang="en-US" altLang="ko-KR" sz="8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  order_info.push({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    item_id : url.searchParams.get('branduid'),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    quantity : $('tr &gt; td &gt; div &gt; a')[i].parentElement.parentElement.parentElement.childNodes[5].innerText.replace('</a:t>
            </a:r>
            <a:r>
              <a:rPr lang="ko-KR" altLang="en-US" sz="800">
                <a:latin typeface="Noto Sans KR" panose="020B0500000000000000" pitchFamily="34" charset="-127"/>
                <a:ea typeface="Noto Sans KR" panose="020B0500000000000000" pitchFamily="34" charset="-127"/>
              </a:rPr>
              <a:t>개</a:t>
            </a:r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',''),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    item_name : $('tr &gt; td &gt; div &gt; a')[i].innerText,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    item_price : $('tr &gt; td &gt; div &gt; a')[i].parentElement.parentElement.parentElement.childNodes[9].innerText.replace(',','').replace('</a:t>
            </a:r>
            <a:r>
              <a:rPr lang="ko-KR" altLang="en-US" sz="800">
                <a:latin typeface="Noto Sans KR" panose="020B0500000000000000" pitchFamily="34" charset="-127"/>
                <a:ea typeface="Noto Sans KR" panose="020B0500000000000000" pitchFamily="34" charset="-127"/>
              </a:rPr>
              <a:t>원</a:t>
            </a:r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','')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  })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  url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}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  return order_info;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}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7229" y="3657747"/>
            <a:ext cx="2728293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mtClean="0">
                <a:solidFill>
                  <a:schemeClr val="accent5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카페</a:t>
            </a:r>
            <a:r>
              <a:rPr lang="en-US" altLang="ko-KR" sz="2000" smtClean="0">
                <a:solidFill>
                  <a:schemeClr val="accent5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24</a:t>
            </a:r>
          </a:p>
          <a:p>
            <a:endParaRPr lang="en-US" altLang="ko-KR" sz="800">
              <a:solidFill>
                <a:schemeClr val="accent5">
                  <a:lumMod val="75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function() {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var source = EC_FRONT_EXTERNAL_SCRIPT_VARIABLE_DATA.order_product;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var productInfo = [];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for(var i = 0 ; i &lt; source.length ; i++) {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    var productId = source[i].product_no;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    var productName = source[i].product_name;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    var productPrice = source[i].product_price;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    var productQty = source[i].quantity;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    var productCate = source[i].category_no_2;</a:t>
            </a:r>
          </a:p>
          <a:p>
            <a:endParaRPr lang="en-US" altLang="ko-KR" sz="8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    productInfo.push({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      'item_id': productId,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      'item_name': productName,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      'price': productPrice,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      'item_category': productCate,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      'quantity': productQty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    });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}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return productInfo;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}</a:t>
            </a:r>
          </a:p>
        </p:txBody>
      </p:sp>
      <p:sp>
        <p:nvSpPr>
          <p:cNvPr id="11" name="모서리가 둥근 직사각형 10"/>
          <p:cNvSpPr/>
          <p:nvPr/>
        </p:nvSpPr>
        <p:spPr>
          <a:xfrm>
            <a:off x="4343173" y="1122218"/>
            <a:ext cx="4718035" cy="349135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4343173" y="1572202"/>
            <a:ext cx="4718035" cy="2085545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52894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39" y="145555"/>
            <a:ext cx="11092133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 smtClean="0">
                <a:solidFill>
                  <a:srgbClr val="000000"/>
                </a:solidFill>
              </a:rPr>
              <a:t>5-1) </a:t>
            </a:r>
            <a:r>
              <a:rPr lang="ko-KR" altLang="en-US" sz="2800" spc="-160">
                <a:solidFill>
                  <a:srgbClr val="000000"/>
                </a:solidFill>
              </a:rPr>
              <a:t>변수생성</a:t>
            </a:r>
            <a:endParaRPr sz="2800"/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501114" y="1292369"/>
            <a:ext cx="269088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1.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주문정보가 담긴 배열을 생서하는 변수를 생성합니다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endParaRPr lang="en-US" altLang="ko-KR" sz="10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2.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데이터 영역 변수도 추가합니다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8" name="직선 연결선 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707727" y="3950780"/>
            <a:ext cx="2653479" cy="19236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mtClean="0">
                <a:solidFill>
                  <a:srgbClr val="FF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고도몰</a:t>
            </a:r>
            <a:endParaRPr lang="en-US" altLang="ko-KR" sz="2000" smtClean="0">
              <a:solidFill>
                <a:srgbClr val="FF0000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900" smtClean="0">
              <a:solidFill>
                <a:srgbClr val="FF0000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900">
                <a:latin typeface="Noto Sans KR" panose="020B0500000000000000" pitchFamily="34" charset="-127"/>
                <a:ea typeface="Noto Sans KR" panose="020B0500000000000000" pitchFamily="34" charset="-127"/>
              </a:rPr>
              <a:t>function() {</a:t>
            </a:r>
          </a:p>
          <a:p>
            <a:r>
              <a:rPr lang="en-US" altLang="ko-KR" sz="900">
                <a:latin typeface="Noto Sans KR" panose="020B0500000000000000" pitchFamily="34" charset="-127"/>
                <a:ea typeface="Noto Sans KR" panose="020B0500000000000000" pitchFamily="34" charset="-127"/>
              </a:rPr>
              <a:t>    var e = $('input[name=naver-common-inflow-script-order-item]');</a:t>
            </a:r>
          </a:p>
          <a:p>
            <a:r>
              <a:rPr lang="en-US" altLang="ko-KR" sz="900">
                <a:latin typeface="Noto Sans KR" panose="020B0500000000000000" pitchFamily="34" charset="-127"/>
                <a:ea typeface="Noto Sans KR" panose="020B0500000000000000" pitchFamily="34" charset="-127"/>
              </a:rPr>
              <a:t>    var totalPrice = 0;</a:t>
            </a:r>
          </a:p>
          <a:p>
            <a:r>
              <a:rPr lang="en-US" altLang="ko-KR" sz="900">
                <a:latin typeface="Noto Sans KR" panose="020B0500000000000000" pitchFamily="34" charset="-127"/>
                <a:ea typeface="Noto Sans KR" panose="020B0500000000000000" pitchFamily="34" charset="-127"/>
              </a:rPr>
              <a:t>    for(var i = 0; i &lt; e.length; i++){</a:t>
            </a:r>
          </a:p>
          <a:p>
            <a:r>
              <a:rPr lang="en-US" altLang="ko-KR" sz="900">
                <a:latin typeface="Noto Sans KR" panose="020B0500000000000000" pitchFamily="34" charset="-127"/>
                <a:ea typeface="Noto Sans KR" panose="020B0500000000000000" pitchFamily="34" charset="-127"/>
              </a:rPr>
              <a:t>        var detail = eval('(' + e[i].value + ')');</a:t>
            </a:r>
          </a:p>
          <a:p>
            <a:r>
              <a:rPr lang="en-US" altLang="ko-KR" sz="900">
                <a:latin typeface="Noto Sans KR" panose="020B0500000000000000" pitchFamily="34" charset="-127"/>
                <a:ea typeface="Noto Sans KR" panose="020B0500000000000000" pitchFamily="34" charset="-127"/>
              </a:rPr>
              <a:t>        totalPrice += detail.price;</a:t>
            </a:r>
          </a:p>
          <a:p>
            <a:r>
              <a:rPr lang="en-US" altLang="ko-KR" sz="900">
                <a:latin typeface="Noto Sans KR" panose="020B0500000000000000" pitchFamily="34" charset="-127"/>
                <a:ea typeface="Noto Sans KR" panose="020B0500000000000000" pitchFamily="34" charset="-127"/>
              </a:rPr>
              <a:t>    }</a:t>
            </a:r>
          </a:p>
          <a:p>
            <a:r>
              <a:rPr lang="en-US" altLang="ko-KR" sz="900">
                <a:latin typeface="Noto Sans KR" panose="020B0500000000000000" pitchFamily="34" charset="-127"/>
                <a:ea typeface="Noto Sans KR" panose="020B0500000000000000" pitchFamily="34" charset="-127"/>
              </a:rPr>
              <a:t>  return totalPrice;</a:t>
            </a:r>
          </a:p>
          <a:p>
            <a:r>
              <a:rPr lang="en-US" altLang="ko-KR" sz="900">
                <a:latin typeface="Noto Sans KR" panose="020B0500000000000000" pitchFamily="34" charset="-127"/>
                <a:ea typeface="Noto Sans KR" panose="020B0500000000000000" pitchFamily="34" charset="-127"/>
              </a:rPr>
              <a:t>}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761019" y="3950780"/>
            <a:ext cx="2366356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mtClean="0">
                <a:solidFill>
                  <a:schemeClr val="bg2">
                    <a:lumMod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메이크샵</a:t>
            </a:r>
            <a:endParaRPr lang="en-US" altLang="ko-KR" sz="2000">
              <a:solidFill>
                <a:schemeClr val="bg2">
                  <a:lumMod val="25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900" smtClean="0">
              <a:solidFill>
                <a:schemeClr val="bg2">
                  <a:lumMod val="25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function</a:t>
            </a:r>
            <a:r>
              <a:rPr lang="en-US" altLang="ko-KR" sz="900">
                <a:latin typeface="Noto Sans KR" panose="020B0500000000000000" pitchFamily="34" charset="-127"/>
                <a:ea typeface="Noto Sans KR" panose="020B0500000000000000" pitchFamily="34" charset="-127"/>
              </a:rPr>
              <a:t>() {</a:t>
            </a:r>
          </a:p>
          <a:p>
            <a:r>
              <a:rPr lang="en-US" altLang="ko-KR" sz="900">
                <a:latin typeface="Noto Sans KR" panose="020B0500000000000000" pitchFamily="34" charset="-127"/>
                <a:ea typeface="Noto Sans KR" panose="020B0500000000000000" pitchFamily="34" charset="-127"/>
              </a:rPr>
              <a:t>  return $('input[name=pay_price]')[0].value;</a:t>
            </a:r>
          </a:p>
          <a:p>
            <a:r>
              <a:rPr lang="en-US" altLang="ko-KR" sz="900">
                <a:latin typeface="Noto Sans KR" panose="020B0500000000000000" pitchFamily="34" charset="-127"/>
                <a:ea typeface="Noto Sans KR" panose="020B0500000000000000" pitchFamily="34" charset="-127"/>
              </a:rPr>
              <a:t>}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84276" y="3950780"/>
            <a:ext cx="2728293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mtClean="0">
                <a:solidFill>
                  <a:schemeClr val="accent5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카페</a:t>
            </a:r>
            <a:r>
              <a:rPr lang="en-US" altLang="ko-KR" sz="2000" smtClean="0">
                <a:solidFill>
                  <a:schemeClr val="accent5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24</a:t>
            </a:r>
          </a:p>
          <a:p>
            <a:endParaRPr lang="en-US" altLang="ko-KR" sz="900">
              <a:solidFill>
                <a:schemeClr val="accent5">
                  <a:lumMod val="75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900">
                <a:latin typeface="Noto Sans KR" panose="020B0500000000000000" pitchFamily="34" charset="-127"/>
                <a:ea typeface="Noto Sans KR" panose="020B0500000000000000" pitchFamily="34" charset="-127"/>
              </a:rPr>
              <a:t>function() {</a:t>
            </a:r>
          </a:p>
          <a:p>
            <a:r>
              <a:rPr lang="en-US" altLang="ko-KR" sz="900">
                <a:latin typeface="Noto Sans KR" panose="020B0500000000000000" pitchFamily="34" charset="-127"/>
                <a:ea typeface="Noto Sans KR" panose="020B0500000000000000" pitchFamily="34" charset="-127"/>
              </a:rPr>
              <a:t>  var source = EC_FRONT_EXTERNAL_SCRIPT_VARIABLE_DATA;</a:t>
            </a:r>
          </a:p>
          <a:p>
            <a:r>
              <a:rPr lang="en-US" altLang="ko-KR" sz="900">
                <a:latin typeface="Noto Sans KR" panose="020B0500000000000000" pitchFamily="34" charset="-127"/>
                <a:ea typeface="Noto Sans KR" panose="020B0500000000000000" pitchFamily="34" charset="-127"/>
              </a:rPr>
              <a:t>  var revenue = source.payed_amount;</a:t>
            </a:r>
          </a:p>
          <a:p>
            <a:r>
              <a:rPr lang="en-US" altLang="ko-KR" sz="900">
                <a:latin typeface="Noto Sans KR" panose="020B0500000000000000" pitchFamily="34" charset="-127"/>
                <a:ea typeface="Noto Sans KR" panose="020B0500000000000000" pitchFamily="34" charset="-127"/>
              </a:rPr>
              <a:t>	return revenue;</a:t>
            </a:r>
          </a:p>
          <a:p>
            <a:r>
              <a:rPr lang="en-US" altLang="ko-KR" sz="900">
                <a:latin typeface="Noto Sans KR" panose="020B0500000000000000" pitchFamily="34" charset="-127"/>
                <a:ea typeface="Noto Sans KR" panose="020B0500000000000000" pitchFamily="34" charset="-127"/>
              </a:rPr>
              <a:t>}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43507" y="902038"/>
            <a:ext cx="4494748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>
                <a:latin typeface="Noto Sans KR" panose="020B0500000000000000" pitchFamily="34" charset="-127"/>
                <a:ea typeface="Noto Sans KR" panose="020B0500000000000000" pitchFamily="34" charset="-127"/>
              </a:rPr>
              <a:t>변수 </a:t>
            </a:r>
            <a:r>
              <a:rPr lang="en-US" altLang="ko-KR" sz="1500" b="1">
                <a:latin typeface="Noto Sans KR" panose="020B0500000000000000" pitchFamily="34" charset="-127"/>
                <a:ea typeface="Noto Sans KR" panose="020B0500000000000000" pitchFamily="34" charset="-127"/>
              </a:rPr>
              <a:t>&gt; </a:t>
            </a:r>
            <a:r>
              <a:rPr lang="ko-KR" altLang="en-US" sz="1500" b="1">
                <a:latin typeface="Noto Sans KR" panose="020B0500000000000000" pitchFamily="34" charset="-127"/>
                <a:ea typeface="Noto Sans KR" panose="020B0500000000000000" pitchFamily="34" charset="-127"/>
              </a:rPr>
              <a:t>맞춤 자바스크립트 추가</a:t>
            </a:r>
            <a:endParaRPr lang="en-US" altLang="ko-KR" sz="1500" b="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1500" b="1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ko-KR" altLang="en-US" sz="12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변수명</a:t>
            </a:r>
            <a:r>
              <a:rPr lang="ko-KR" altLang="en-US" sz="1200" b="1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en-US" altLang="ko-KR" sz="1200" b="1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: </a:t>
            </a:r>
            <a:r>
              <a:rPr lang="en-US" altLang="ko-KR" sz="1200">
                <a:latin typeface="Noto Sans KR" panose="020B0500000000000000" pitchFamily="34" charset="-127"/>
                <a:ea typeface="Noto Sans KR" panose="020B0500000000000000" pitchFamily="34" charset="-127"/>
              </a:rPr>
              <a:t>[</a:t>
            </a:r>
            <a:r>
              <a:rPr lang="ko-KR" altLang="en-US" sz="1200">
                <a:latin typeface="Noto Sans KR" panose="020B0500000000000000" pitchFamily="34" charset="-127"/>
                <a:ea typeface="Noto Sans KR" panose="020B0500000000000000" pitchFamily="34" charset="-127"/>
              </a:rPr>
              <a:t>공통</a:t>
            </a:r>
            <a:r>
              <a:rPr lang="en-US" altLang="ko-KR" sz="1200">
                <a:latin typeface="Noto Sans KR" panose="020B0500000000000000" pitchFamily="34" charset="-127"/>
                <a:ea typeface="Noto Sans KR" panose="020B0500000000000000" pitchFamily="34" charset="-127"/>
              </a:rPr>
              <a:t>]</a:t>
            </a:r>
            <a:r>
              <a:rPr lang="ko-KR" altLang="en-US" sz="1200">
                <a:latin typeface="Noto Sans KR" panose="020B0500000000000000" pitchFamily="34" charset="-127"/>
                <a:ea typeface="Noto Sans KR" panose="020B0500000000000000" pitchFamily="34" charset="-127"/>
              </a:rPr>
              <a:t>주문 완료 </a:t>
            </a:r>
            <a:r>
              <a:rPr lang="en-US" altLang="ko-KR" sz="1200">
                <a:latin typeface="Noto Sans KR" panose="020B0500000000000000" pitchFamily="34" charset="-127"/>
                <a:ea typeface="Noto Sans KR" panose="020B0500000000000000" pitchFamily="34" charset="-127"/>
              </a:rPr>
              <a:t>- </a:t>
            </a:r>
            <a:r>
              <a:rPr lang="ko-KR" altLang="en-US" sz="1200">
                <a:latin typeface="Noto Sans KR" panose="020B0500000000000000" pitchFamily="34" charset="-127"/>
                <a:ea typeface="Noto Sans KR" panose="020B0500000000000000" pitchFamily="34" charset="-127"/>
              </a:rPr>
              <a:t>결제 </a:t>
            </a:r>
            <a:r>
              <a:rPr lang="ko-KR" altLang="en-US" sz="12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금액</a:t>
            </a:r>
            <a:endParaRPr lang="en-US" altLang="ko-KR" sz="12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12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fontAlgn="base"/>
            <a:r>
              <a:rPr lang="en-US" altLang="ko-KR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- </a:t>
            </a:r>
            <a:r>
              <a:rPr lang="ko-KR" altLang="en-US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주문 완료시 최종 결제 금액을 가져오는 변수입니다</a:t>
            </a:r>
            <a:r>
              <a:rPr lang="en-US" altLang="ko-KR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ko-KR" altLang="en-US" sz="9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8817" y="1044840"/>
            <a:ext cx="3644113" cy="2418659"/>
          </a:xfrm>
          <a:prstGeom prst="rect">
            <a:avLst/>
          </a:prstGeom>
        </p:spPr>
      </p:pic>
      <p:sp>
        <p:nvSpPr>
          <p:cNvPr id="14" name="모서리가 둥근 직사각형 13"/>
          <p:cNvSpPr/>
          <p:nvPr/>
        </p:nvSpPr>
        <p:spPr>
          <a:xfrm>
            <a:off x="5228705" y="1745672"/>
            <a:ext cx="3674824" cy="598517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5228705" y="2724028"/>
            <a:ext cx="3674824" cy="739471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51039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39" y="145555"/>
            <a:ext cx="11092133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 smtClean="0">
                <a:solidFill>
                  <a:srgbClr val="000000"/>
                </a:solidFill>
              </a:rPr>
              <a:t>5-1) </a:t>
            </a:r>
            <a:r>
              <a:rPr lang="ko-KR" altLang="en-US" sz="2800" spc="-160">
                <a:solidFill>
                  <a:srgbClr val="000000"/>
                </a:solidFill>
              </a:rPr>
              <a:t>변수생성</a:t>
            </a:r>
            <a:endParaRPr sz="2800"/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501114" y="1292369"/>
            <a:ext cx="269088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1.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주문정보가 담긴 배열을 생서하는 변수를 생성합니다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endParaRPr lang="en-US" altLang="ko-KR" sz="10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2.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데이터 영역 변수도 추가합니다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8" name="직선 연결선 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707727" y="3950780"/>
            <a:ext cx="2653479" cy="13696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mtClean="0">
                <a:solidFill>
                  <a:srgbClr val="FF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고도몰</a:t>
            </a:r>
            <a:endParaRPr lang="en-US" altLang="ko-KR" sz="2000" smtClean="0">
              <a:solidFill>
                <a:srgbClr val="FF0000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900" smtClean="0">
              <a:solidFill>
                <a:srgbClr val="FF0000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900">
                <a:latin typeface="Noto Sans KR" panose="020B0500000000000000" pitchFamily="34" charset="-127"/>
                <a:ea typeface="Noto Sans KR" panose="020B0500000000000000" pitchFamily="34" charset="-127"/>
              </a:rPr>
              <a:t>function() </a:t>
            </a:r>
            <a:r>
              <a:rPr lang="en-US" altLang="ko-KR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{</a:t>
            </a:r>
            <a:endParaRPr lang="en-US" altLang="ko-KR" sz="9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900">
                <a:latin typeface="Noto Sans KR" panose="020B0500000000000000" pitchFamily="34" charset="-127"/>
                <a:ea typeface="Noto Sans KR" panose="020B0500000000000000" pitchFamily="34" charset="-127"/>
              </a:rPr>
              <a:t>  var e = $('input[name=naver-common-inflow-script-order-item]');</a:t>
            </a:r>
          </a:p>
          <a:p>
            <a:r>
              <a:rPr lang="en-US" altLang="ko-KR" sz="900">
                <a:latin typeface="Noto Sans KR" panose="020B0500000000000000" pitchFamily="34" charset="-127"/>
                <a:ea typeface="Noto Sans KR" panose="020B0500000000000000" pitchFamily="34" charset="-127"/>
              </a:rPr>
              <a:t>  </a:t>
            </a:r>
          </a:p>
          <a:p>
            <a:r>
              <a:rPr lang="en-US" altLang="ko-KR" sz="900">
                <a:latin typeface="Noto Sans KR" panose="020B0500000000000000" pitchFamily="34" charset="-127"/>
                <a:ea typeface="Noto Sans KR" panose="020B0500000000000000" pitchFamily="34" charset="-127"/>
              </a:rPr>
              <a:t>  return eval('(' + e[0].value + ')').ordno;</a:t>
            </a:r>
          </a:p>
          <a:p>
            <a:r>
              <a:rPr lang="en-US" altLang="ko-KR" sz="900">
                <a:latin typeface="Noto Sans KR" panose="020B0500000000000000" pitchFamily="34" charset="-127"/>
                <a:ea typeface="Noto Sans KR" panose="020B0500000000000000" pitchFamily="34" charset="-127"/>
              </a:rPr>
              <a:t>}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547674" y="3950780"/>
            <a:ext cx="269088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mtClean="0">
                <a:solidFill>
                  <a:schemeClr val="bg2">
                    <a:lumMod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메이크샵</a:t>
            </a:r>
            <a:endParaRPr lang="en-US" altLang="ko-KR" sz="2000">
              <a:solidFill>
                <a:schemeClr val="bg2">
                  <a:lumMod val="25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900" smtClean="0">
              <a:solidFill>
                <a:schemeClr val="bg2">
                  <a:lumMod val="25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900">
                <a:latin typeface="Noto Sans KR" panose="020B0500000000000000" pitchFamily="34" charset="-127"/>
                <a:ea typeface="Noto Sans KR" panose="020B0500000000000000" pitchFamily="34" charset="-127"/>
              </a:rPr>
              <a:t>function() </a:t>
            </a:r>
            <a:r>
              <a:rPr lang="en-US" altLang="ko-KR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{</a:t>
            </a:r>
            <a:endParaRPr lang="en-US" altLang="ko-KR" sz="9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900">
                <a:latin typeface="Noto Sans KR" panose="020B0500000000000000" pitchFamily="34" charset="-127"/>
                <a:ea typeface="Noto Sans KR" panose="020B0500000000000000" pitchFamily="34" charset="-127"/>
              </a:rPr>
              <a:t>  return $('input[name=ordernum]')[0].value;</a:t>
            </a:r>
          </a:p>
          <a:p>
            <a:r>
              <a:rPr lang="en-US" altLang="ko-KR" sz="900">
                <a:latin typeface="Noto Sans KR" panose="020B0500000000000000" pitchFamily="34" charset="-127"/>
                <a:ea typeface="Noto Sans KR" panose="020B0500000000000000" pitchFamily="34" charset="-127"/>
              </a:rPr>
              <a:t>}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84276" y="3950780"/>
            <a:ext cx="3115629" cy="13696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mtClean="0">
                <a:solidFill>
                  <a:schemeClr val="accent5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카페</a:t>
            </a:r>
            <a:r>
              <a:rPr lang="en-US" altLang="ko-KR" sz="2000" smtClean="0">
                <a:solidFill>
                  <a:schemeClr val="accent5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24</a:t>
            </a:r>
          </a:p>
          <a:p>
            <a:endParaRPr lang="en-US" altLang="ko-KR" sz="900" smtClean="0">
              <a:solidFill>
                <a:schemeClr val="accent5">
                  <a:lumMod val="75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900">
                <a:latin typeface="Noto Sans KR" panose="020B0500000000000000" pitchFamily="34" charset="-127"/>
                <a:ea typeface="Noto Sans KR" panose="020B0500000000000000" pitchFamily="34" charset="-127"/>
              </a:rPr>
              <a:t>function() {</a:t>
            </a:r>
          </a:p>
          <a:p>
            <a:r>
              <a:rPr lang="en-US" altLang="ko-KR" sz="900">
                <a:latin typeface="Noto Sans KR" panose="020B0500000000000000" pitchFamily="34" charset="-127"/>
                <a:ea typeface="Noto Sans KR" panose="020B0500000000000000" pitchFamily="34" charset="-127"/>
              </a:rPr>
              <a:t>  var source = EC_FRONT_EXTERNAL_SCRIPT_VARIABLE_DATA;</a:t>
            </a:r>
          </a:p>
          <a:p>
            <a:r>
              <a:rPr lang="en-US" altLang="ko-KR" sz="900">
                <a:latin typeface="Noto Sans KR" panose="020B0500000000000000" pitchFamily="34" charset="-127"/>
                <a:ea typeface="Noto Sans KR" panose="020B0500000000000000" pitchFamily="34" charset="-127"/>
              </a:rPr>
              <a:t>  var orderId = source.order_id;</a:t>
            </a:r>
          </a:p>
          <a:p>
            <a:r>
              <a:rPr lang="en-US" altLang="ko-KR" sz="900">
                <a:latin typeface="Noto Sans KR" panose="020B0500000000000000" pitchFamily="34" charset="-127"/>
                <a:ea typeface="Noto Sans KR" panose="020B0500000000000000" pitchFamily="34" charset="-127"/>
              </a:rPr>
              <a:t>	return orderId;</a:t>
            </a:r>
          </a:p>
          <a:p>
            <a:r>
              <a:rPr lang="en-US" altLang="ko-KR" sz="900">
                <a:latin typeface="Noto Sans KR" panose="020B0500000000000000" pitchFamily="34" charset="-127"/>
                <a:ea typeface="Noto Sans KR" panose="020B0500000000000000" pitchFamily="34" charset="-127"/>
              </a:rPr>
              <a:t>}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43507" y="902038"/>
            <a:ext cx="4494748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>
                <a:latin typeface="Noto Sans KR" panose="020B0500000000000000" pitchFamily="34" charset="-127"/>
                <a:ea typeface="Noto Sans KR" panose="020B0500000000000000" pitchFamily="34" charset="-127"/>
              </a:rPr>
              <a:t>변수 </a:t>
            </a:r>
            <a:r>
              <a:rPr lang="en-US" altLang="ko-KR" sz="1500" b="1">
                <a:latin typeface="Noto Sans KR" panose="020B0500000000000000" pitchFamily="34" charset="-127"/>
                <a:ea typeface="Noto Sans KR" panose="020B0500000000000000" pitchFamily="34" charset="-127"/>
              </a:rPr>
              <a:t>&gt; </a:t>
            </a:r>
            <a:r>
              <a:rPr lang="ko-KR" altLang="en-US" sz="1500" b="1">
                <a:latin typeface="Noto Sans KR" panose="020B0500000000000000" pitchFamily="34" charset="-127"/>
                <a:ea typeface="Noto Sans KR" panose="020B0500000000000000" pitchFamily="34" charset="-127"/>
              </a:rPr>
              <a:t>맞춤 자바스크립트 추가</a:t>
            </a:r>
            <a:endParaRPr lang="en-US" altLang="ko-KR" sz="1500" b="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1500" b="1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ko-KR" altLang="en-US" sz="12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변수명</a:t>
            </a:r>
            <a:r>
              <a:rPr lang="ko-KR" altLang="en-US" sz="1200" b="1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en-US" altLang="ko-KR" sz="1200" b="1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: </a:t>
            </a:r>
            <a:r>
              <a:rPr lang="en-US" altLang="ko-KR" sz="1200">
                <a:latin typeface="Noto Sans KR" panose="020B0500000000000000" pitchFamily="34" charset="-127"/>
                <a:ea typeface="Noto Sans KR" panose="020B0500000000000000" pitchFamily="34" charset="-127"/>
              </a:rPr>
              <a:t>[</a:t>
            </a:r>
            <a:r>
              <a:rPr lang="ko-KR" altLang="en-US" sz="1200">
                <a:latin typeface="Noto Sans KR" panose="020B0500000000000000" pitchFamily="34" charset="-127"/>
                <a:ea typeface="Noto Sans KR" panose="020B0500000000000000" pitchFamily="34" charset="-127"/>
              </a:rPr>
              <a:t>공통</a:t>
            </a:r>
            <a:r>
              <a:rPr lang="en-US" altLang="ko-KR" sz="1200">
                <a:latin typeface="Noto Sans KR" panose="020B0500000000000000" pitchFamily="34" charset="-127"/>
                <a:ea typeface="Noto Sans KR" panose="020B0500000000000000" pitchFamily="34" charset="-127"/>
              </a:rPr>
              <a:t>]</a:t>
            </a:r>
            <a:r>
              <a:rPr lang="ko-KR" altLang="en-US" sz="1200">
                <a:latin typeface="Noto Sans KR" panose="020B0500000000000000" pitchFamily="34" charset="-127"/>
                <a:ea typeface="Noto Sans KR" panose="020B0500000000000000" pitchFamily="34" charset="-127"/>
              </a:rPr>
              <a:t>주문 완료 </a:t>
            </a:r>
            <a:r>
              <a:rPr lang="en-US" altLang="ko-KR" sz="12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– </a:t>
            </a:r>
            <a:r>
              <a:rPr lang="ko-KR" altLang="en-US" sz="12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주문 번호</a:t>
            </a:r>
            <a:endParaRPr lang="en-US" altLang="ko-KR" sz="12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fontAlgn="base"/>
            <a:r>
              <a:rPr lang="en-US" altLang="ko-KR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- </a:t>
            </a:r>
            <a:r>
              <a:rPr lang="ko-KR" altLang="en-US" sz="900">
                <a:latin typeface="Noto Sans KR" panose="020B0500000000000000" pitchFamily="34" charset="-127"/>
                <a:ea typeface="Noto Sans KR" panose="020B0500000000000000" pitchFamily="34" charset="-127"/>
              </a:rPr>
              <a:t>주문 완료시 주문 고유번호를 가져오는 변수입니다</a:t>
            </a:r>
            <a:r>
              <a:rPr lang="en-US" altLang="ko-KR" sz="9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1651" y="1011713"/>
            <a:ext cx="4086225" cy="1924050"/>
          </a:xfrm>
          <a:prstGeom prst="rect">
            <a:avLst/>
          </a:prstGeom>
        </p:spPr>
      </p:pic>
      <p:sp>
        <p:nvSpPr>
          <p:cNvPr id="19" name="모서리가 둥근 직사각형 18"/>
          <p:cNvSpPr/>
          <p:nvPr/>
        </p:nvSpPr>
        <p:spPr>
          <a:xfrm>
            <a:off x="4551651" y="1097279"/>
            <a:ext cx="4162859" cy="506363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4551651" y="1904787"/>
            <a:ext cx="4162859" cy="1003907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61006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1030"/>
            <a:ext cx="55225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1-1) Google Analytics4 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</a:t>
            </a:r>
            <a:endParaRPr sz="2800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9501114" y="1292369"/>
            <a:ext cx="26908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비즈니스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정보를 입력합니다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 </a:t>
            </a:r>
            <a:endParaRPr lang="en-US" altLang="ko-KR" sz="10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업종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카테고리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비즈니스 규모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, GA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사용 목적을 선택하고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만들기를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ko-KR" altLang="en-US" sz="9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t="10288" r="25923"/>
          <a:stretch/>
        </p:blipFill>
        <p:spPr>
          <a:xfrm>
            <a:off x="176878" y="912970"/>
            <a:ext cx="8834118" cy="5795061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1498050" y="2863394"/>
            <a:ext cx="3024074" cy="3146707"/>
          </a:xfrm>
          <a:prstGeom prst="roundRect">
            <a:avLst>
              <a:gd name="adj" fmla="val 685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6715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39" y="145554"/>
            <a:ext cx="11471748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 smtClean="0">
                <a:solidFill>
                  <a:srgbClr val="000000"/>
                </a:solidFill>
              </a:rPr>
              <a:t>5-2) </a:t>
            </a:r>
            <a:r>
              <a:rPr lang="ko-KR" altLang="en-US" sz="2800" spc="-160" smtClean="0">
                <a:solidFill>
                  <a:srgbClr val="000000"/>
                </a:solidFill>
              </a:rPr>
              <a:t>트리거 생성</a:t>
            </a:r>
            <a:endParaRPr sz="2800"/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9501114" y="1292369"/>
            <a:ext cx="269088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1.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특정 페이지에서만 동작하도록 페이지 </a:t>
            </a:r>
            <a:endParaRPr lang="en-US" altLang="ko-KR" sz="10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  트리거를 생성합니다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endParaRPr lang="en-US" altLang="ko-KR" sz="10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10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2.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특정 이벤트가 발생했을 때만 동작하도록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 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이벤트 트리거를 생성합니다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17" name="직선 연결선 16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31268" y="1526331"/>
            <a:ext cx="313977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페이지 트리거 생성하기</a:t>
            </a:r>
            <a:endParaRPr lang="en-US" altLang="ko-KR" sz="1500" b="1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1500" b="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ko-KR" altLang="en-US" sz="12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트리거명 </a:t>
            </a:r>
            <a:r>
              <a:rPr lang="en-US" altLang="ko-KR" sz="12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: </a:t>
            </a:r>
            <a:r>
              <a:rPr lang="ko-KR" altLang="en-US" sz="12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주문완료페이지</a:t>
            </a:r>
            <a:endParaRPr lang="en-US" altLang="ko-KR" sz="12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12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주문완료 페이지에서만 동작하도록 설정합니다</a:t>
            </a:r>
            <a:r>
              <a:rPr lang="en-US" altLang="ko-KR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카페</a:t>
            </a:r>
            <a:r>
              <a:rPr lang="en-US" altLang="ko-KR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24 : </a:t>
            </a:r>
            <a:r>
              <a:rPr lang="en-US" altLang="ko-KR" sz="900">
                <a:latin typeface="Noto Sans KR" panose="020B0500000000000000" pitchFamily="34" charset="-127"/>
                <a:ea typeface="Noto Sans KR" panose="020B0500000000000000" pitchFamily="34" charset="-127"/>
              </a:rPr>
              <a:t>/order/order_result.html</a:t>
            </a:r>
            <a:endParaRPr lang="en-US" altLang="ko-KR" sz="9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고도몰 </a:t>
            </a:r>
            <a:r>
              <a:rPr lang="en-US" altLang="ko-KR" sz="900">
                <a:latin typeface="Noto Sans KR" panose="020B0500000000000000" pitchFamily="34" charset="-127"/>
                <a:ea typeface="Noto Sans KR" panose="020B0500000000000000" pitchFamily="34" charset="-127"/>
              </a:rPr>
              <a:t>:  /order/order_end.html </a:t>
            </a:r>
          </a:p>
          <a:p>
            <a:pPr marL="171450" indent="-171450">
              <a:buFontTx/>
              <a:buChar char="-"/>
            </a:pPr>
            <a:r>
              <a:rPr lang="ko-KR" altLang="en-US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메이크샵 </a:t>
            </a:r>
            <a:r>
              <a:rPr lang="en-US" altLang="ko-KR" sz="900">
                <a:latin typeface="Noto Sans KR" panose="020B0500000000000000" pitchFamily="34" charset="-127"/>
                <a:ea typeface="Noto Sans KR" panose="020B0500000000000000" pitchFamily="34" charset="-127"/>
              </a:rPr>
              <a:t>: /shop/orderend.html </a:t>
            </a:r>
            <a:endParaRPr lang="en-US" altLang="ko-KR" sz="9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77235" y="4203521"/>
            <a:ext cx="32478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이벤트 트리거 생성하기</a:t>
            </a:r>
            <a:endParaRPr lang="en-US" altLang="ko-KR" sz="1500" b="1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1500" b="1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ko-KR" altLang="en-US" sz="12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트리거명 </a:t>
            </a:r>
            <a:r>
              <a:rPr lang="en-US" altLang="ko-KR" sz="1200">
                <a:latin typeface="Noto Sans KR" panose="020B0500000000000000" pitchFamily="34" charset="-127"/>
                <a:ea typeface="Noto Sans KR" panose="020B0500000000000000" pitchFamily="34" charset="-127"/>
              </a:rPr>
              <a:t>: GA4_</a:t>
            </a:r>
            <a:r>
              <a:rPr lang="ko-KR" altLang="en-US" sz="1200">
                <a:latin typeface="Noto Sans KR" panose="020B0500000000000000" pitchFamily="34" charset="-127"/>
                <a:ea typeface="Noto Sans KR" panose="020B0500000000000000" pitchFamily="34" charset="-127"/>
              </a:rPr>
              <a:t>주문완료이벤트</a:t>
            </a:r>
            <a:r>
              <a:rPr lang="en-US" altLang="ko-KR" sz="12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(purchase</a:t>
            </a:r>
            <a:r>
              <a:rPr lang="en-US" altLang="ko-KR" sz="1200">
                <a:latin typeface="Noto Sans KR" panose="020B0500000000000000" pitchFamily="34" charset="-127"/>
                <a:ea typeface="Noto Sans KR" panose="020B0500000000000000" pitchFamily="34" charset="-127"/>
              </a:rPr>
              <a:t>)</a:t>
            </a:r>
          </a:p>
          <a:p>
            <a:endParaRPr lang="en-US" altLang="ko-KR" sz="12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- purchase </a:t>
            </a:r>
            <a:r>
              <a:rPr lang="ko-KR" altLang="en-US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이벤트가 발생하면 동작하도록 설정합니다</a:t>
            </a:r>
            <a:r>
              <a:rPr lang="en-US" altLang="ko-KR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r>
              <a:rPr lang="en-US" altLang="ko-KR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- </a:t>
            </a:r>
            <a:r>
              <a:rPr lang="ko-KR" altLang="en-US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태그에서 </a:t>
            </a:r>
            <a:r>
              <a:rPr lang="en-US" altLang="ko-KR" sz="900">
                <a:latin typeface="Noto Sans KR" panose="020B0500000000000000" pitchFamily="34" charset="-127"/>
                <a:ea typeface="Noto Sans KR" panose="020B0500000000000000" pitchFamily="34" charset="-127"/>
              </a:rPr>
              <a:t>purchase</a:t>
            </a:r>
            <a:r>
              <a:rPr lang="en-US" altLang="ko-KR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이벤트를 생성할 예정입니다</a:t>
            </a:r>
            <a:r>
              <a:rPr lang="en-US" altLang="ko-KR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0849" y="3663007"/>
            <a:ext cx="3535440" cy="2573530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0849" y="998120"/>
            <a:ext cx="5044838" cy="1963986"/>
          </a:xfrm>
          <a:prstGeom prst="rect">
            <a:avLst/>
          </a:prstGeom>
        </p:spPr>
      </p:pic>
      <p:sp>
        <p:nvSpPr>
          <p:cNvPr id="12" name="모서리가 둥근 직사각형 11"/>
          <p:cNvSpPr/>
          <p:nvPr/>
        </p:nvSpPr>
        <p:spPr>
          <a:xfrm>
            <a:off x="4090849" y="1526332"/>
            <a:ext cx="5044838" cy="385596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4090849" y="2658361"/>
            <a:ext cx="5044838" cy="303745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4165895" y="4339244"/>
            <a:ext cx="3587802" cy="432261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4165895" y="5121637"/>
            <a:ext cx="2093589" cy="326105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03869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r="26088"/>
          <a:stretch/>
        </p:blipFill>
        <p:spPr>
          <a:xfrm>
            <a:off x="4573819" y="3714456"/>
            <a:ext cx="3607789" cy="3074983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39" y="145554"/>
            <a:ext cx="11471748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 smtClean="0">
                <a:solidFill>
                  <a:srgbClr val="000000"/>
                </a:solidFill>
              </a:rPr>
              <a:t>5-3) </a:t>
            </a:r>
            <a:r>
              <a:rPr lang="ko-KR" altLang="en-US" sz="2800" spc="-160" smtClean="0">
                <a:solidFill>
                  <a:srgbClr val="000000"/>
                </a:solidFill>
              </a:rPr>
              <a:t>태그 </a:t>
            </a:r>
            <a:r>
              <a:rPr lang="ko-KR" altLang="en-US" sz="2800" spc="-160">
                <a:solidFill>
                  <a:srgbClr val="000000"/>
                </a:solidFill>
              </a:rPr>
              <a:t>생성</a:t>
            </a:r>
            <a:endParaRPr sz="2800"/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cxnSp>
        <p:nvCxnSpPr>
          <p:cNvPr id="17" name="직선 연결선 16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9501114" y="1292369"/>
            <a:ext cx="269088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1. Google Tag Manager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좌측 태그 메뉴에 들어갑니다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2.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새로 만들기를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3.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태그명을 작성합니다</a:t>
            </a:r>
            <a:endParaRPr lang="en-US" altLang="ko-KR" sz="10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4.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태그 구성을 선택합니다</a:t>
            </a:r>
            <a:endParaRPr lang="en-US" altLang="ko-KR" sz="10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5.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트리거를 선택합니다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6.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우측 상단 저장 버튼을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35924" y="4250360"/>
            <a:ext cx="432849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태그 </a:t>
            </a:r>
            <a:r>
              <a:rPr lang="en-US" altLang="ko-KR" sz="1500" b="1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&gt; Google </a:t>
            </a:r>
            <a:r>
              <a:rPr lang="ko-KR" altLang="en-US" sz="1500" b="1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애널리틱스 </a:t>
            </a:r>
            <a:r>
              <a:rPr lang="en-US" altLang="ko-KR" sz="1500" b="1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: GA4</a:t>
            </a:r>
            <a:r>
              <a:rPr lang="ko-KR" altLang="en-US" sz="1500" b="1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이벤트 추가</a:t>
            </a:r>
            <a:endParaRPr lang="en-US" altLang="ko-KR" sz="1500" b="1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1500" b="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ko-KR" altLang="en-US" sz="12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태그명 </a:t>
            </a:r>
            <a:r>
              <a:rPr lang="en-US" altLang="ko-KR" sz="1200">
                <a:latin typeface="Noto Sans KR" panose="020B0500000000000000" pitchFamily="34" charset="-127"/>
                <a:ea typeface="Noto Sans KR" panose="020B0500000000000000" pitchFamily="34" charset="-127"/>
              </a:rPr>
              <a:t>: [ecommerce] GA4-</a:t>
            </a:r>
            <a:r>
              <a:rPr lang="ko-KR" altLang="en-US" sz="12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주문완료</a:t>
            </a:r>
            <a:endParaRPr lang="en-US" altLang="ko-KR" sz="12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12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- GA4</a:t>
            </a:r>
            <a:r>
              <a:rPr lang="ko-KR" altLang="en-US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에 주문완료 이벤트를 전송합니다</a:t>
            </a:r>
            <a:r>
              <a:rPr lang="en-US" altLang="ko-KR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endParaRPr lang="en-US" altLang="ko-KR" sz="12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ko-KR" altLang="en-US" sz="12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트리거 조건 </a:t>
            </a:r>
            <a:r>
              <a:rPr lang="en-US" altLang="ko-KR" sz="12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: GA4_</a:t>
            </a:r>
            <a:r>
              <a:rPr lang="ko-KR" altLang="en-US" sz="12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주문완료이벤트</a:t>
            </a:r>
            <a:r>
              <a:rPr lang="en-US" altLang="ko-KR" sz="12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(purchase)</a:t>
            </a:r>
            <a:endParaRPr lang="en-US" altLang="ko-KR" sz="12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4607069" y="3938900"/>
            <a:ext cx="3706338" cy="342155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4"/>
          <a:srcRect t="11024"/>
          <a:stretch/>
        </p:blipFill>
        <p:spPr>
          <a:xfrm>
            <a:off x="3060887" y="939862"/>
            <a:ext cx="3025865" cy="2571847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218568" y="885605"/>
            <a:ext cx="3779853" cy="27238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태그 </a:t>
            </a:r>
            <a:r>
              <a:rPr lang="en-US" altLang="ko-KR" sz="1500" b="1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&gt; </a:t>
            </a:r>
            <a:r>
              <a:rPr lang="ko-KR" altLang="en-US" sz="1500" b="1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맞춤</a:t>
            </a:r>
            <a:r>
              <a:rPr lang="en-US" altLang="ko-KR" sz="1500" b="1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HTML </a:t>
            </a:r>
            <a:r>
              <a:rPr lang="ko-KR" altLang="en-US" sz="1500" b="1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추가</a:t>
            </a:r>
            <a:endParaRPr lang="en-US" altLang="ko-KR" sz="1500" b="1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1500" b="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ko-KR" altLang="en-US" sz="12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태그명 </a:t>
            </a:r>
            <a:r>
              <a:rPr lang="en-US" altLang="ko-KR" sz="1200">
                <a:latin typeface="Noto Sans KR" panose="020B0500000000000000" pitchFamily="34" charset="-127"/>
                <a:ea typeface="Noto Sans KR" panose="020B0500000000000000" pitchFamily="34" charset="-127"/>
              </a:rPr>
              <a:t>: [dataLayer] GA4-</a:t>
            </a:r>
            <a:r>
              <a:rPr lang="ko-KR" altLang="en-US" sz="12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주문완료</a:t>
            </a:r>
            <a:endParaRPr lang="en-US" altLang="ko-KR" sz="12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ko-KR" altLang="en-US" sz="1200">
                <a:latin typeface="Noto Sans KR" panose="020B0500000000000000" pitchFamily="34" charset="-127"/>
                <a:ea typeface="Noto Sans KR" panose="020B0500000000000000" pitchFamily="34" charset="-127"/>
              </a:rPr>
              <a:t>트리거 조건 </a:t>
            </a:r>
            <a:r>
              <a:rPr lang="en-US" altLang="ko-KR" sz="1200">
                <a:latin typeface="Noto Sans KR" panose="020B0500000000000000" pitchFamily="34" charset="-127"/>
                <a:ea typeface="Noto Sans KR" panose="020B0500000000000000" pitchFamily="34" charset="-127"/>
              </a:rPr>
              <a:t>: </a:t>
            </a:r>
            <a:r>
              <a:rPr lang="ko-KR" altLang="en-US" sz="12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주문완료페이지</a:t>
            </a:r>
            <a:endParaRPr lang="en-US" altLang="ko-KR" sz="12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- </a:t>
            </a:r>
            <a:r>
              <a:rPr lang="ko-KR" altLang="en-US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주문정보 데이터를 데이터레이어에 전송합니다</a:t>
            </a:r>
            <a:r>
              <a:rPr lang="en-US" altLang="ko-KR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endParaRPr lang="en-US" altLang="ko-KR" sz="12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&lt;script&gt;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window.dataLayer = window.dataLayer || [];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window.dataLayer.push({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  "event" : </a:t>
            </a:r>
            <a:r>
              <a:rPr lang="en-US" altLang="ko-KR" sz="8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"purchase</a:t>
            </a:r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",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  "ecommerce" : {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  "transaction_id" : {{[</a:t>
            </a:r>
            <a:r>
              <a:rPr lang="ko-KR" altLang="en-US" sz="800">
                <a:latin typeface="Noto Sans KR" panose="020B0500000000000000" pitchFamily="34" charset="-127"/>
                <a:ea typeface="Noto Sans KR" panose="020B0500000000000000" pitchFamily="34" charset="-127"/>
              </a:rPr>
              <a:t>공통</a:t>
            </a:r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]</a:t>
            </a:r>
            <a:r>
              <a:rPr lang="ko-KR" altLang="en-US" sz="800">
                <a:latin typeface="Noto Sans KR" panose="020B0500000000000000" pitchFamily="34" charset="-127"/>
                <a:ea typeface="Noto Sans KR" panose="020B0500000000000000" pitchFamily="34" charset="-127"/>
              </a:rPr>
              <a:t>주문 완료 </a:t>
            </a:r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- </a:t>
            </a:r>
            <a:r>
              <a:rPr lang="ko-KR" altLang="en-US" sz="800">
                <a:latin typeface="Noto Sans KR" panose="020B0500000000000000" pitchFamily="34" charset="-127"/>
                <a:ea typeface="Noto Sans KR" panose="020B0500000000000000" pitchFamily="34" charset="-127"/>
              </a:rPr>
              <a:t>주문 번호</a:t>
            </a:r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}},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  "currency" : "KRW</a:t>
            </a:r>
            <a:r>
              <a:rPr lang="en-US" altLang="ko-KR" sz="8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", 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en-US" altLang="ko-KR" sz="8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 "</a:t>
            </a:r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value": {{[</a:t>
            </a:r>
            <a:r>
              <a:rPr lang="ko-KR" altLang="en-US" sz="800">
                <a:latin typeface="Noto Sans KR" panose="020B0500000000000000" pitchFamily="34" charset="-127"/>
                <a:ea typeface="Noto Sans KR" panose="020B0500000000000000" pitchFamily="34" charset="-127"/>
              </a:rPr>
              <a:t>공통</a:t>
            </a:r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]</a:t>
            </a:r>
            <a:r>
              <a:rPr lang="ko-KR" altLang="en-US" sz="800">
                <a:latin typeface="Noto Sans KR" panose="020B0500000000000000" pitchFamily="34" charset="-127"/>
                <a:ea typeface="Noto Sans KR" panose="020B0500000000000000" pitchFamily="34" charset="-127"/>
              </a:rPr>
              <a:t>주문 완료 </a:t>
            </a:r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- </a:t>
            </a:r>
            <a:r>
              <a:rPr lang="ko-KR" altLang="en-US" sz="800">
                <a:latin typeface="Noto Sans KR" panose="020B0500000000000000" pitchFamily="34" charset="-127"/>
                <a:ea typeface="Noto Sans KR" panose="020B0500000000000000" pitchFamily="34" charset="-127"/>
              </a:rPr>
              <a:t>결제 금액</a:t>
            </a:r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}},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  "items" :{{[GA4]</a:t>
            </a:r>
            <a:r>
              <a:rPr lang="ko-KR" altLang="en-US" sz="800">
                <a:latin typeface="Noto Sans KR" panose="020B0500000000000000" pitchFamily="34" charset="-127"/>
                <a:ea typeface="Noto Sans KR" panose="020B0500000000000000" pitchFamily="34" charset="-127"/>
              </a:rPr>
              <a:t>주문 완료 </a:t>
            </a:r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- </a:t>
            </a:r>
            <a:r>
              <a:rPr lang="ko-KR" altLang="en-US" sz="800">
                <a:latin typeface="Noto Sans KR" panose="020B0500000000000000" pitchFamily="34" charset="-127"/>
                <a:ea typeface="Noto Sans KR" panose="020B0500000000000000" pitchFamily="34" charset="-127"/>
              </a:rPr>
              <a:t>상품 배열</a:t>
            </a:r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}}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}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})     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&lt;/script&gt;</a:t>
            </a:r>
          </a:p>
        </p:txBody>
      </p:sp>
      <p:sp>
        <p:nvSpPr>
          <p:cNvPr id="30" name="모서리가 둥근 직사각형 29"/>
          <p:cNvSpPr/>
          <p:nvPr/>
        </p:nvSpPr>
        <p:spPr>
          <a:xfrm>
            <a:off x="3167149" y="1164306"/>
            <a:ext cx="3009207" cy="423949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4607069" y="4312724"/>
            <a:ext cx="629949" cy="342155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36" name="모서리가 둥근 직사각형 35"/>
          <p:cNvSpPr/>
          <p:nvPr/>
        </p:nvSpPr>
        <p:spPr>
          <a:xfrm>
            <a:off x="4607069" y="4640605"/>
            <a:ext cx="629949" cy="342155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37" name="모서리가 둥근 직사각형 36"/>
          <p:cNvSpPr/>
          <p:nvPr/>
        </p:nvSpPr>
        <p:spPr>
          <a:xfrm>
            <a:off x="4615343" y="5259778"/>
            <a:ext cx="3698064" cy="738743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38" name="모서리가 둥근 직사각형 37"/>
          <p:cNvSpPr/>
          <p:nvPr/>
        </p:nvSpPr>
        <p:spPr>
          <a:xfrm>
            <a:off x="4602049" y="6050696"/>
            <a:ext cx="1142046" cy="738743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43685" y="1874124"/>
            <a:ext cx="2778490" cy="1563313"/>
          </a:xfrm>
          <a:prstGeom prst="rect">
            <a:avLst/>
          </a:prstGeom>
        </p:spPr>
      </p:pic>
      <p:sp>
        <p:nvSpPr>
          <p:cNvPr id="33" name="모서리가 둥근 직사각형 32"/>
          <p:cNvSpPr/>
          <p:nvPr/>
        </p:nvSpPr>
        <p:spPr>
          <a:xfrm>
            <a:off x="3167149" y="1680752"/>
            <a:ext cx="3009207" cy="1762871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20676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pic>
        <p:nvPicPr>
          <p:cNvPr id="8" name="Picture 10" descr="Blue Powerpoint Background Illustrations, Royalty-Free Vector Graphics &amp;  Clip Art - iStock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303"/>
            <a:ext cx="12182527" cy="684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5102780" y="3105835"/>
            <a:ext cx="1986441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3600" b="1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6. </a:t>
            </a:r>
            <a:r>
              <a:rPr lang="ko-KR" altLang="en-US" sz="3600" b="1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디버깅</a:t>
            </a:r>
            <a:endParaRPr lang="en-US" altLang="ko-KR" sz="3600" b="1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0896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39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2800" smtClean="0"/>
              <a:t>6-1) GTM</a:t>
            </a:r>
            <a:r>
              <a:rPr lang="ko-KR" altLang="en-US" sz="2800" smtClean="0"/>
              <a:t>에서 디버깅하기</a:t>
            </a:r>
            <a:endParaRPr sz="2800"/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501114" y="1292369"/>
            <a:ext cx="26908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GoogleTagManager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에 접속합니다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우측 상단에 미리보기 버튼을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t="10241" r="424"/>
          <a:stretch/>
        </p:blipFill>
        <p:spPr>
          <a:xfrm>
            <a:off x="128261" y="885604"/>
            <a:ext cx="9293165" cy="4537529"/>
          </a:xfrm>
          <a:prstGeom prst="rect">
            <a:avLst/>
          </a:prstGeom>
        </p:spPr>
      </p:pic>
      <p:sp>
        <p:nvSpPr>
          <p:cNvPr id="14" name="모서리가 둥근 직사각형 13"/>
          <p:cNvSpPr/>
          <p:nvPr/>
        </p:nvSpPr>
        <p:spPr>
          <a:xfrm>
            <a:off x="8503920" y="1121292"/>
            <a:ext cx="557632" cy="266934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52301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39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2800" smtClean="0"/>
              <a:t>6-1) GTM</a:t>
            </a:r>
            <a:r>
              <a:rPr lang="ko-KR" altLang="en-US" sz="2800" smtClean="0"/>
              <a:t>에서 디버깅하기</a:t>
            </a:r>
            <a:endParaRPr sz="2800"/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501114" y="1292369"/>
            <a:ext cx="269088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GTM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을 설치한 웹사이트의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URL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을 작성합니다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Connect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버튼을 눌러서 디버깅모드를 실행합니다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입력한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URL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의 웹페이지가 새로 생성됩니다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t="10240" r="914"/>
          <a:stretch/>
        </p:blipFill>
        <p:spPr>
          <a:xfrm>
            <a:off x="276789" y="885604"/>
            <a:ext cx="8922931" cy="4378345"/>
          </a:xfrm>
          <a:prstGeom prst="rect">
            <a:avLst/>
          </a:prstGeom>
        </p:spPr>
      </p:pic>
      <p:sp>
        <p:nvSpPr>
          <p:cNvPr id="14" name="모서리가 둥근 직사각형 13"/>
          <p:cNvSpPr/>
          <p:nvPr/>
        </p:nvSpPr>
        <p:spPr>
          <a:xfrm>
            <a:off x="3347720" y="2941308"/>
            <a:ext cx="2900680" cy="335291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4507653" y="3298087"/>
            <a:ext cx="555414" cy="207113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3261286" y="2832271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4396615" y="3189050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0675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39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2800" smtClean="0"/>
              <a:t>6-1) GTM</a:t>
            </a:r>
            <a:r>
              <a:rPr lang="ko-KR" altLang="en-US" sz="2800" smtClean="0"/>
              <a:t>에서 디버깅하기</a:t>
            </a:r>
            <a:endParaRPr sz="2800"/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501114" y="1292369"/>
            <a:ext cx="2690886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디버깅모드를 실행함으로써 열린 웹페이지에서 상품상세페이지로 진입합니다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GTM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디버깅 페이지에서는 실시간으로 이벤트를 감지할 수 있습니다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dataLayer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가 전달되었는지 좌측 탭에서 확인합니다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전자상거래 이벤트가 실행되었는지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Tags Fired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목록에서 확인합니다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t="10516" r="4442"/>
          <a:stretch/>
        </p:blipFill>
        <p:spPr>
          <a:xfrm>
            <a:off x="81334" y="885604"/>
            <a:ext cx="9313842" cy="4724348"/>
          </a:xfrm>
          <a:prstGeom prst="rect">
            <a:avLst/>
          </a:prstGeom>
        </p:spPr>
      </p:pic>
      <p:sp>
        <p:nvSpPr>
          <p:cNvPr id="13" name="모서리가 둥근 직사각형 12"/>
          <p:cNvSpPr/>
          <p:nvPr/>
        </p:nvSpPr>
        <p:spPr>
          <a:xfrm>
            <a:off x="205509" y="2359418"/>
            <a:ext cx="958273" cy="209216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3026294" y="3439850"/>
            <a:ext cx="1570644" cy="359065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77232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t="10695" r="10823"/>
          <a:stretch/>
        </p:blipFill>
        <p:spPr>
          <a:xfrm>
            <a:off x="77278" y="885604"/>
            <a:ext cx="9370413" cy="5082934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39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2800" smtClean="0"/>
              <a:t>6-1) GTM</a:t>
            </a:r>
            <a:r>
              <a:rPr lang="ko-KR" altLang="en-US" sz="2800" smtClean="0"/>
              <a:t>에서 디버깅하기</a:t>
            </a:r>
            <a:endParaRPr sz="2800"/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501114" y="1292369"/>
            <a:ext cx="26908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Tags Fired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항목에서 이벤트를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이벤트 이름과 이벤트매개변수가 정상적으로 전송되고있는지 확인합니다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모서리가 둥근 직사각형 12"/>
          <p:cNvSpPr/>
          <p:nvPr/>
        </p:nvSpPr>
        <p:spPr>
          <a:xfrm>
            <a:off x="4187306" y="2708552"/>
            <a:ext cx="3859414" cy="1106990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14046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39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mtClean="0"/>
              <a:t>6-2) </a:t>
            </a:r>
            <a:r>
              <a:rPr lang="en-US" sz="2800" smtClean="0"/>
              <a:t>GA4</a:t>
            </a:r>
            <a:r>
              <a:rPr lang="ko-KR" altLang="en-US" sz="2800" smtClean="0"/>
              <a:t>에서 디버깅하기</a:t>
            </a:r>
            <a:endParaRPr sz="2800"/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cxnSp>
        <p:nvCxnSpPr>
          <p:cNvPr id="8" name="직선 연결선 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9501114" y="1292369"/>
            <a:ext cx="26908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GoogleAnalytics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에 접속합니다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좌측 하단에 관리 메뉴를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rcRect t="10861" r="16403"/>
          <a:stretch/>
        </p:blipFill>
        <p:spPr>
          <a:xfrm>
            <a:off x="134832" y="990214"/>
            <a:ext cx="9206845" cy="5317706"/>
          </a:xfrm>
          <a:prstGeom prst="rect">
            <a:avLst/>
          </a:prstGeom>
        </p:spPr>
      </p:pic>
      <p:sp>
        <p:nvSpPr>
          <p:cNvPr id="10" name="모서리가 둥근 직사각형 9"/>
          <p:cNvSpPr/>
          <p:nvPr/>
        </p:nvSpPr>
        <p:spPr>
          <a:xfrm>
            <a:off x="134832" y="5951912"/>
            <a:ext cx="272307" cy="257695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18531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39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mtClean="0"/>
              <a:t>6-2) </a:t>
            </a:r>
            <a:r>
              <a:rPr lang="en-US" sz="2800" smtClean="0"/>
              <a:t>GA4</a:t>
            </a:r>
            <a:r>
              <a:rPr lang="ko-KR" altLang="en-US" sz="2800" smtClean="0"/>
              <a:t>에서 디버깅하기</a:t>
            </a:r>
            <a:endParaRPr sz="2800"/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cxnSp>
        <p:nvCxnSpPr>
          <p:cNvPr id="8" name="직선 연결선 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9501114" y="1292369"/>
            <a:ext cx="26908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1. DebugView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메뉴를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t="10169" r="23836"/>
          <a:stretch/>
        </p:blipFill>
        <p:spPr>
          <a:xfrm>
            <a:off x="174382" y="885604"/>
            <a:ext cx="8977931" cy="5735752"/>
          </a:xfrm>
          <a:prstGeom prst="rect">
            <a:avLst/>
          </a:prstGeom>
        </p:spPr>
      </p:pic>
      <p:sp>
        <p:nvSpPr>
          <p:cNvPr id="10" name="모서리가 둥근 직사각형 9"/>
          <p:cNvSpPr/>
          <p:nvPr/>
        </p:nvSpPr>
        <p:spPr>
          <a:xfrm>
            <a:off x="3684367" y="5602778"/>
            <a:ext cx="721378" cy="257695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44752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39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mtClean="0"/>
              <a:t>6-2) </a:t>
            </a:r>
            <a:r>
              <a:rPr lang="en-US" sz="2800" smtClean="0"/>
              <a:t>GA4</a:t>
            </a:r>
            <a:r>
              <a:rPr lang="ko-KR" altLang="en-US" sz="2800" smtClean="0"/>
              <a:t>에서 디버깅하기</a:t>
            </a:r>
            <a:endParaRPr sz="2800"/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cxnSp>
        <p:nvCxnSpPr>
          <p:cNvPr id="8" name="직선 연결선 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9501114" y="1292369"/>
            <a:ext cx="269088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페이지에서 실시간으로 일어나는 이벤트를 확인 할 수 있습니다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이벤트를 클릭하여 상세 내용을 확인 할 수 있습니다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데이터를 확인하여 이벤트가 정상적으로 발생하고 있는지 검토합시다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t="15208" r="24668"/>
          <a:stretch/>
        </p:blipFill>
        <p:spPr>
          <a:xfrm>
            <a:off x="85713" y="798022"/>
            <a:ext cx="9257663" cy="5644342"/>
          </a:xfrm>
          <a:prstGeom prst="rect">
            <a:avLst/>
          </a:prstGeom>
        </p:spPr>
      </p:pic>
      <p:sp>
        <p:nvSpPr>
          <p:cNvPr id="11" name="모서리가 둥근 직사각형 10"/>
          <p:cNvSpPr/>
          <p:nvPr/>
        </p:nvSpPr>
        <p:spPr>
          <a:xfrm>
            <a:off x="3759181" y="1696393"/>
            <a:ext cx="3173634" cy="4363585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7065948" y="1757300"/>
            <a:ext cx="2048356" cy="1359973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77180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1030"/>
            <a:ext cx="55225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1-1) Google Analytics4 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</a:t>
            </a:r>
            <a:endParaRPr sz="2800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9501114" y="1292369"/>
            <a:ext cx="26908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1.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약관이 나오면 동의함 버튼을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ko-KR" altLang="en-US" sz="9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t="10639" r="25345"/>
          <a:stretch/>
        </p:blipFill>
        <p:spPr>
          <a:xfrm>
            <a:off x="134719" y="881079"/>
            <a:ext cx="9009281" cy="5841380"/>
          </a:xfrm>
          <a:prstGeom prst="rect">
            <a:avLst/>
          </a:prstGeom>
        </p:spPr>
      </p:pic>
      <p:sp>
        <p:nvSpPr>
          <p:cNvPr id="13" name="모서리가 둥근 직사각형 12"/>
          <p:cNvSpPr/>
          <p:nvPr/>
        </p:nvSpPr>
        <p:spPr>
          <a:xfrm>
            <a:off x="4580312" y="4746568"/>
            <a:ext cx="648393" cy="340821"/>
          </a:xfrm>
          <a:prstGeom prst="roundRect">
            <a:avLst>
              <a:gd name="adj" fmla="val 685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2533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39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mtClean="0"/>
              <a:t>6-3) </a:t>
            </a:r>
            <a:r>
              <a:rPr lang="en-US" sz="2800" smtClean="0"/>
              <a:t>GA4</a:t>
            </a:r>
            <a:r>
              <a:rPr lang="ko-KR" altLang="en-US" sz="2800" smtClean="0"/>
              <a:t>에서 실시간 데이터 확인하기</a:t>
            </a:r>
            <a:endParaRPr sz="2800"/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cxnSp>
        <p:nvCxnSpPr>
          <p:cNvPr id="7" name="직선 연결선 6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9501114" y="1292369"/>
            <a:ext cx="2690886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0.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디버깅은 상품상세 이벤트를 예시로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  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진행하겠습니다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1. GoogleAnalytics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에 접속합니다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endParaRPr lang="en-US" altLang="ko-KR" sz="10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10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2.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보고서 메뉴에 실시간을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10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3.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실시간으로 발생하는 이벤트를 확인할 수 </a:t>
            </a:r>
            <a:endParaRPr lang="en-US" altLang="ko-KR" sz="10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있습니다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endParaRPr lang="en-US" altLang="ko-KR" sz="10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10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4.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이벤트 이름 별 이벤트 수 를 확인합니다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5. view_item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이벤트 클릭시 이벤트에 대한</a:t>
            </a:r>
            <a:endParaRPr lang="en-US" altLang="ko-KR" sz="10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상세정보를 확인 할 수 있습니다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10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10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6.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이상이 없다면 이벤트가 정상적으로 실행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  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되고 있음을 알 수 있습니다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3"/>
          <a:srcRect t="10861" r="16403"/>
          <a:stretch/>
        </p:blipFill>
        <p:spPr>
          <a:xfrm>
            <a:off x="134832" y="990214"/>
            <a:ext cx="9206845" cy="5317706"/>
          </a:xfrm>
          <a:prstGeom prst="rect">
            <a:avLst/>
          </a:prstGeom>
        </p:spPr>
      </p:pic>
      <p:sp>
        <p:nvSpPr>
          <p:cNvPr id="15" name="모서리가 둥근 직사각형 14"/>
          <p:cNvSpPr/>
          <p:nvPr/>
        </p:nvSpPr>
        <p:spPr>
          <a:xfrm>
            <a:off x="143145" y="1554480"/>
            <a:ext cx="272307" cy="224444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97535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39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mtClean="0"/>
              <a:t>6-3) </a:t>
            </a:r>
            <a:r>
              <a:rPr lang="en-US" sz="2800" smtClean="0"/>
              <a:t>GA4</a:t>
            </a:r>
            <a:r>
              <a:rPr lang="ko-KR" altLang="en-US" sz="2800" smtClean="0"/>
              <a:t>에서 실시간 데이터 확인하기</a:t>
            </a:r>
            <a:endParaRPr sz="2800"/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cxnSp>
        <p:nvCxnSpPr>
          <p:cNvPr id="7" name="직선 연결선 6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9501114" y="1292369"/>
            <a:ext cx="26908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보고서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&gt;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실시간 메뉴를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실시간으로 집계되는 이벤트를 확인 할 수 있습니다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 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t="15197" r="287"/>
          <a:stretch/>
        </p:blipFill>
        <p:spPr>
          <a:xfrm>
            <a:off x="0" y="1030778"/>
            <a:ext cx="9408298" cy="4334121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270985" y="1221971"/>
            <a:ext cx="1034113" cy="211714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6137563" y="3543209"/>
            <a:ext cx="1385455" cy="1685495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535083" y="1683929"/>
            <a:ext cx="1385455" cy="1685495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7564248" y="3538087"/>
            <a:ext cx="1385455" cy="1685495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42719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Event Naming Considerations for Google Analytics 4 Properties | Bounteous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4490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34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0" y="5261956"/>
            <a:ext cx="12192000" cy="1596044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1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14750" y="5508455"/>
            <a:ext cx="1109253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COPYRIGHT(C) TRIPLE HM. ALL RIGHTS RESERVED</a:t>
            </a:r>
            <a:r>
              <a:rPr lang="en-US" altLang="ko-KR" sz="10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endParaRPr lang="en-US" altLang="ko-KR" sz="100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ko-KR" altLang="en-US" sz="10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이문서는</a:t>
            </a:r>
            <a:r>
              <a:rPr lang="en-US" altLang="ko-KR" sz="10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(</a:t>
            </a:r>
            <a:r>
              <a:rPr lang="ko-KR" altLang="en-US" sz="10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주</a:t>
            </a:r>
            <a:r>
              <a:rPr lang="en-US" altLang="ko-KR" sz="10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)</a:t>
            </a:r>
            <a:r>
              <a:rPr lang="ko-KR" altLang="en-US" sz="10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크리플하이엠의 지적재산이므로 어떠한 경우에도 ㈜트리플하이엠의공식적인 허가없이 이 문서의 일부 또는 전체를 변경하여 복제</a:t>
            </a:r>
            <a:r>
              <a:rPr lang="en-US" altLang="ko-KR" sz="10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sz="10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전송</a:t>
            </a:r>
            <a:r>
              <a:rPr lang="en-US" altLang="ko-KR" sz="10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sz="10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배포할 수 없습니다</a:t>
            </a:r>
            <a:r>
              <a:rPr lang="en-US" altLang="ko-KR" sz="10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. </a:t>
            </a:r>
            <a:endParaRPr lang="en-US" altLang="ko-KR" sz="1000" smtClean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100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ko-KR" altLang="en-US" sz="10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이 문서는 정보 제공의 목적으로 제공되며</a:t>
            </a:r>
            <a:r>
              <a:rPr lang="en-US" altLang="ko-KR" sz="10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sz="10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이 문서의 사용 혹은 사용결과에 따른 책임은 전적으로 사용자에게 있습니다</a:t>
            </a:r>
            <a:r>
              <a:rPr lang="en-US" altLang="ko-KR" sz="10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. </a:t>
            </a:r>
            <a:endParaRPr lang="en-US" altLang="ko-KR" sz="1000" smtClean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880090" y="6475615"/>
            <a:ext cx="2425216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sz="12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hlinkClick r:id="rId5"/>
              </a:rPr>
              <a:t>트리플하이엠 </a:t>
            </a:r>
            <a:r>
              <a:rPr lang="en-US" altLang="ko-KR" sz="12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hlinkClick r:id="rId5"/>
              </a:rPr>
              <a:t>www.hmcorp.co.kr</a:t>
            </a:r>
            <a:endParaRPr lang="ko-KR" altLang="en-US" sz="120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14751" y="179993"/>
            <a:ext cx="4919937" cy="140038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sz="45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감사합니다</a:t>
            </a:r>
            <a:endParaRPr lang="en-US" altLang="ko-KR" sz="4500" spc="-300" smtClean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2000" spc="-300" smtClean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ko-KR" altLang="en-US" sz="20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트리플하이엠 구글 애널리틱스</a:t>
            </a:r>
            <a:r>
              <a:rPr lang="en-US" altLang="ko-KR" sz="20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4</a:t>
            </a:r>
            <a:r>
              <a:rPr lang="ko-KR" altLang="en-US" sz="20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전자상거래 설치가이드 </a:t>
            </a:r>
            <a:endParaRPr lang="en-US" altLang="ko-KR" sz="2000" spc="-300" smtClean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14750" y="2006441"/>
            <a:ext cx="6733948" cy="20928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Publisher 		</a:t>
            </a:r>
            <a:r>
              <a:rPr lang="ko-KR" altLang="en-US" sz="1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주식회사 트리플하이엠</a:t>
            </a:r>
            <a:endParaRPr lang="en-US" altLang="ko-KR" sz="1300" smtClean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Address 		</a:t>
            </a:r>
            <a:r>
              <a:rPr lang="ko-KR" altLang="en-US" sz="1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서울시 금천구 디지털로 </a:t>
            </a:r>
            <a:r>
              <a:rPr lang="en-US" altLang="ko-KR" sz="1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121 </a:t>
            </a:r>
            <a:r>
              <a:rPr lang="ko-KR" altLang="en-US" sz="1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에이스 가산타워</a:t>
            </a:r>
            <a:r>
              <a:rPr lang="en-US" altLang="ko-KR" sz="1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10</a:t>
            </a:r>
            <a:r>
              <a:rPr lang="ko-KR" altLang="en-US" sz="1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층</a:t>
            </a:r>
            <a:endParaRPr lang="en-US" altLang="ko-KR" sz="1300" smtClean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Telephone 		</a:t>
            </a:r>
            <a:r>
              <a:rPr lang="en-US" altLang="ko-KR" sz="1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en-US" altLang="ko-KR" sz="1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02-2623-4705</a:t>
            </a:r>
          </a:p>
          <a:p>
            <a:pPr>
              <a:lnSpc>
                <a:spcPct val="200000"/>
              </a:lnSpc>
            </a:pPr>
            <a:r>
              <a:rPr lang="en-US" altLang="ko-KR" sz="1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e-mail 		</a:t>
            </a:r>
            <a:r>
              <a:rPr lang="en-US" altLang="ko-KR" sz="1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hlinkClick r:id="rId6"/>
              </a:rPr>
              <a:t>hm_qna@hmcorp.co.kr</a:t>
            </a:r>
            <a:endParaRPr lang="en-US" altLang="ko-KR" sz="1300" smtClean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Homepage	 	</a:t>
            </a:r>
            <a:r>
              <a:rPr lang="en-US" altLang="ko-KR" sz="1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hlinkClick r:id="rId7"/>
              </a:rPr>
              <a:t>https://www.hmcorp.co.kr</a:t>
            </a:r>
            <a:endParaRPr lang="en-US" altLang="ko-KR" sz="1300" spc="-30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01503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1030"/>
            <a:ext cx="55225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1-1) Google Analytics4 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</a:t>
            </a:r>
            <a:endParaRPr sz="2800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9501114" y="1292369"/>
            <a:ext cx="26908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데이터 스트림을 화면이 나옵니다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본 가이드는 웹사이트 전용 가이드이므로 플랫폼에서 ‘웹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'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을 선택하겠습니다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ko-KR" altLang="en-US" sz="9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t="9959" r="25390"/>
          <a:stretch/>
        </p:blipFill>
        <p:spPr>
          <a:xfrm>
            <a:off x="124690" y="881079"/>
            <a:ext cx="9019309" cy="5895885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2502131" y="3183775"/>
            <a:ext cx="2053244" cy="257694"/>
          </a:xfrm>
          <a:prstGeom prst="roundRect">
            <a:avLst>
              <a:gd name="adj" fmla="val 685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0482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12599</TotalTime>
  <Words>4206</Words>
  <Application>Microsoft Office PowerPoint</Application>
  <PresentationFormat>와이드스크린</PresentationFormat>
  <Paragraphs>1020</Paragraphs>
  <Slides>82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82</vt:i4>
      </vt:variant>
    </vt:vector>
  </HeadingPairs>
  <TitlesOfParts>
    <vt:vector size="87" baseType="lpstr">
      <vt:lpstr>Noto Sans KR</vt:lpstr>
      <vt:lpstr>Noto Sans KR Thin</vt:lpstr>
      <vt:lpstr>맑은 고딕</vt:lpstr>
      <vt:lpstr>Arial</vt:lpstr>
      <vt:lpstr>Office 테마</vt:lpstr>
      <vt:lpstr>PowerPoint 프레젠테이션</vt:lpstr>
      <vt:lpstr>목차</vt:lpstr>
      <vt:lpstr>PowerPoint 프레젠테이션</vt:lpstr>
      <vt:lpstr>1-1) Google Analytics4 계정 생성하기</vt:lpstr>
      <vt:lpstr>1-1) Google Analytics4 계정 생성하기</vt:lpstr>
      <vt:lpstr>1-1) Google Analytics4 계정 생성하기</vt:lpstr>
      <vt:lpstr>1-1) Google Analytics4 계정 생성하기</vt:lpstr>
      <vt:lpstr>1-1) Google Analytics4 계정 생성하기</vt:lpstr>
      <vt:lpstr>1-1) Google Analytics4 계정 생성하기</vt:lpstr>
      <vt:lpstr>1-1) Google Analytics4 계정 생성하기</vt:lpstr>
      <vt:lpstr>1-1) Google Analytics4 계정 생성하기</vt:lpstr>
      <vt:lpstr>1-2) Google Tag Manager 계정 생성하기</vt:lpstr>
      <vt:lpstr>1-2) Google Tag Manager 계정 생성하기</vt:lpstr>
      <vt:lpstr>1-2) Google Tag Manager 계정 생성하기</vt:lpstr>
      <vt:lpstr>1-2) Google Tag Manager 계정 생성하기</vt:lpstr>
      <vt:lpstr>PowerPoint 프레젠테이션</vt:lpstr>
      <vt:lpstr>2-1) 카페24 – 스크립트 관리 기능 활용하여 GTM추적코드 설치하기</vt:lpstr>
      <vt:lpstr>2-1) 카페24 – 스크립트 관리 기능 활용하여 GTM 추적코드 설치하기</vt:lpstr>
      <vt:lpstr>2-1) 카페24 – 스크립트 관리 기능 활용하여 GTM 추적코드 설치하기</vt:lpstr>
      <vt:lpstr>2-1) 카페24 – 스크립트 관리 기능 활용하여 GTM 추적코드 설치하기</vt:lpstr>
      <vt:lpstr>2-1) 카페24 – 스크립트 관리 기능 활용하여 GTM 추적코드 설치하기</vt:lpstr>
      <vt:lpstr>2-1) 카페24 – 디자인 편집 기능 활용하여 GTM 추적코드 직접 설치하기</vt:lpstr>
      <vt:lpstr>2-1) 카페24 – 디자인 편집 기능 활용하여 GTM 추적코드 직접 설치하기</vt:lpstr>
      <vt:lpstr>2-1) 카페24 – 디자인 편집 기능 활용하여 GTM 추적코드 직접 설치하기</vt:lpstr>
      <vt:lpstr>2-1) 카페24 – 디자인 편집 기능 활용하여 GTM 추적코드 직접 설치하기</vt:lpstr>
      <vt:lpstr>2-1) 카페24 – 디자인 편집 기능 활용하여 GTM 추적코드 직접 설치하기</vt:lpstr>
      <vt:lpstr>2-1) 카페24 – 디자인 편집 기능 활용하여 GTM 추적코드 직접 설치하기</vt:lpstr>
      <vt:lpstr>2-1) 카페24 – 디자인 편집 기능 활용하여 GTM 추적코드 직접 설치하기</vt:lpstr>
      <vt:lpstr>2-1) 카페24 – 디자인 편집 기능 활용하여 GTM 추적코드 직접 설치하기</vt:lpstr>
      <vt:lpstr>2-1) 카페24 – 디자인 편집 기능 활용하여 GTM 추적코드 직접 설치하기</vt:lpstr>
      <vt:lpstr>2-2) 고도몰 – 스크립트 관리 기능 활용하여 GTM 추적코드 설치하기</vt:lpstr>
      <vt:lpstr>2-2) 고도몰 – 스크립트 관리 기능 활용하여 GTM 추적코드 설치하기</vt:lpstr>
      <vt:lpstr>2-2) 고도몰 – 스크립트 관리 기능 활용하여 GTM 추적코드 설치하기</vt:lpstr>
      <vt:lpstr>2-2) 고도몰 – 스크립트 관리 기능 활용하여 GTM 추적코드 설치하기</vt:lpstr>
      <vt:lpstr>2-2) 고도몰 – 디자인 편집 기능 활용하여 GTM 추적코드 직접 설치하기</vt:lpstr>
      <vt:lpstr>2-2) 고도몰 – 디자인 편집 기능 활용하여 GTM 추적코드 직접 설치하기</vt:lpstr>
      <vt:lpstr>2-2) 고도몰 – 디자인 편집 기능 활용하여 GTM 추적코드 직접 설치하기</vt:lpstr>
      <vt:lpstr>2-2) 고도몰 – 디자인 편집 기능 활용하여 GTM 추적코드 직접 설치하기</vt:lpstr>
      <vt:lpstr>2-2) 고도몰 – 디자인 편집 기능 활용하여 GTM 추적코드 직접 설치하기</vt:lpstr>
      <vt:lpstr>2-3) 메이크샵 – 디자인 편집 기능 활용하여 GTM 추적코드 직접 설치하기</vt:lpstr>
      <vt:lpstr>2-3) 메이크샵 – 디자인 편집 기능 활용하여 GTM 추적코드 직접 설치하기</vt:lpstr>
      <vt:lpstr>2-3) 메이크샵 – 디자인 편집 기능 활용하여 GTM 추적코드 직접 설치하기</vt:lpstr>
      <vt:lpstr>2-3) 메이크샵 – 디자인 편집 기능 활용하여 GTM 추적코드 직접 설치하기</vt:lpstr>
      <vt:lpstr>2-3) 메이크샵 – 디자인 편집 기능 활용하여 GTM 추적코드 직접 설치하기</vt:lpstr>
      <vt:lpstr>2-3) 메이크샵 – 디자인 편집 기능 활용하여 GTM 추적코드 직접 설치하기</vt:lpstr>
      <vt:lpstr>2-3) 메이크샵 – 디자인 편집 기능 활용하여 GTM 추적코드 직접 설치하기</vt:lpstr>
      <vt:lpstr>2-4) GoogleTagManger 기본셋팅</vt:lpstr>
      <vt:lpstr>2-4) GoogleTagManger 기본셋팅</vt:lpstr>
      <vt:lpstr>2-4) GoogleTagManger 기본셋팅</vt:lpstr>
      <vt:lpstr>2-4) GoogleTagManger 기본셋팅</vt:lpstr>
      <vt:lpstr>2-4) GoogleTagManger 기본셋팅</vt:lpstr>
      <vt:lpstr>2-4) GoogleTagManger 기본셋팅</vt:lpstr>
      <vt:lpstr>2-4) GoogleTagManger 기본셋팅</vt:lpstr>
      <vt:lpstr>2-4) GoogleTagManger 기본셋팅</vt:lpstr>
      <vt:lpstr>2-4) GoogleTagManger 기본셋팅</vt:lpstr>
      <vt:lpstr>PowerPoint 프레젠테이션</vt:lpstr>
      <vt:lpstr>3-1) 변수생성</vt:lpstr>
      <vt:lpstr>3-1) 변수 생성</vt:lpstr>
      <vt:lpstr>3-2) 트리거 생성</vt:lpstr>
      <vt:lpstr>3-3) 태그 생성</vt:lpstr>
      <vt:lpstr>PowerPoint 프레젠테이션</vt:lpstr>
      <vt:lpstr>4-1) 변수생성</vt:lpstr>
      <vt:lpstr>4-1) 변수생성</vt:lpstr>
      <vt:lpstr>4-2) 트리거 생성</vt:lpstr>
      <vt:lpstr>4-3) 태그 생성</vt:lpstr>
      <vt:lpstr>PowerPoint 프레젠테이션</vt:lpstr>
      <vt:lpstr>5-1) 변수생성</vt:lpstr>
      <vt:lpstr>5-1) 변수생성</vt:lpstr>
      <vt:lpstr>5-1) 변수생성</vt:lpstr>
      <vt:lpstr>5-2) 트리거 생성</vt:lpstr>
      <vt:lpstr>5-3) 태그 생성</vt:lpstr>
      <vt:lpstr>PowerPoint 프레젠테이션</vt:lpstr>
      <vt:lpstr>6-1) GTM에서 디버깅하기</vt:lpstr>
      <vt:lpstr>6-1) GTM에서 디버깅하기</vt:lpstr>
      <vt:lpstr>6-1) GTM에서 디버깅하기</vt:lpstr>
      <vt:lpstr>6-1) GTM에서 디버깅하기</vt:lpstr>
      <vt:lpstr>6-2) GA4에서 디버깅하기</vt:lpstr>
      <vt:lpstr>6-2) GA4에서 디버깅하기</vt:lpstr>
      <vt:lpstr>6-2) GA4에서 디버깅하기</vt:lpstr>
      <vt:lpstr>6-3) GA4에서 실시간 데이터 확인하기</vt:lpstr>
      <vt:lpstr>6-3) GA4에서 실시간 데이터 확인하기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20-A-001</dc:creator>
  <cp:lastModifiedBy>20-A-001</cp:lastModifiedBy>
  <cp:revision>415</cp:revision>
  <dcterms:created xsi:type="dcterms:W3CDTF">2022-06-30T08:10:59Z</dcterms:created>
  <dcterms:modified xsi:type="dcterms:W3CDTF">2023-03-03T06:46:44Z</dcterms:modified>
</cp:coreProperties>
</file>